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handoutMasterIdLst>
    <p:handoutMasterId r:id="rId26"/>
  </p:handoutMasterIdLst>
  <p:sldIdLst>
    <p:sldId id="897" r:id="rId2"/>
    <p:sldId id="898" r:id="rId3"/>
    <p:sldId id="840" r:id="rId4"/>
    <p:sldId id="841" r:id="rId5"/>
    <p:sldId id="902" r:id="rId6"/>
    <p:sldId id="842" r:id="rId7"/>
    <p:sldId id="899" r:id="rId8"/>
    <p:sldId id="900" r:id="rId9"/>
    <p:sldId id="901" r:id="rId10"/>
    <p:sldId id="843" r:id="rId11"/>
    <p:sldId id="805" r:id="rId12"/>
    <p:sldId id="802" r:id="rId13"/>
    <p:sldId id="883" r:id="rId14"/>
    <p:sldId id="884" r:id="rId15"/>
    <p:sldId id="885" r:id="rId16"/>
    <p:sldId id="887" r:id="rId17"/>
    <p:sldId id="888" r:id="rId18"/>
    <p:sldId id="886" r:id="rId19"/>
    <p:sldId id="889" r:id="rId20"/>
    <p:sldId id="892" r:id="rId21"/>
    <p:sldId id="890" r:id="rId22"/>
    <p:sldId id="732" r:id="rId23"/>
    <p:sldId id="733" r:id="rId24"/>
  </p:sldIdLst>
  <p:sldSz cx="9144000" cy="6858000" type="screen4x3"/>
  <p:notesSz cx="9144000" cy="6858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8631"/>
    <a:srgbClr val="9900CC"/>
    <a:srgbClr val="00FF00"/>
    <a:srgbClr val="33CC33"/>
    <a:srgbClr val="110603"/>
    <a:srgbClr val="FEC22C"/>
    <a:srgbClr val="FFFF00"/>
    <a:srgbClr val="006C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38" autoAdjust="0"/>
    <p:restoredTop sz="99633" autoAdjust="0"/>
  </p:normalViewPr>
  <p:slideViewPr>
    <p:cSldViewPr>
      <p:cViewPr>
        <p:scale>
          <a:sx n="70" d="100"/>
          <a:sy n="70" d="100"/>
        </p:scale>
        <p:origin x="-2814" y="-13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3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44352"/>
    </p:cViewPr>
  </p:sorterViewPr>
  <p:notesViewPr>
    <p:cSldViewPr>
      <p:cViewPr varScale="1">
        <p:scale>
          <a:sx n="47" d="100"/>
          <a:sy n="47" d="100"/>
        </p:scale>
        <p:origin x="-1373" y="-101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06C6F7-1E02-4C7A-B959-0D786CF2B3CE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15B4CBF-EA1F-4A50-82ED-044FE1712D05}">
      <dgm:prSet phldrT="[文字]" custT="1"/>
      <dgm:spPr>
        <a:solidFill>
          <a:schemeClr val="accent3">
            <a:lumMod val="20000"/>
            <a:lumOff val="80000"/>
          </a:schemeClr>
        </a:solidFill>
      </dgm:spPr>
      <dgm:t>
        <a:bodyPr lIns="0" tIns="0" rIns="0" bIns="0"/>
        <a:lstStyle/>
        <a:p>
          <a:pPr>
            <a:spcAft>
              <a:spcPct val="35000"/>
            </a:spcAft>
          </a:pPr>
          <a:endParaRPr lang="en-US" altLang="zh-TW" sz="1200" dirty="0" smtClean="0">
            <a:solidFill>
              <a:schemeClr val="tx1"/>
            </a:solidFill>
          </a:endParaRPr>
        </a:p>
        <a:p>
          <a:pPr>
            <a:spcAft>
              <a:spcPct val="35000"/>
            </a:spcAft>
          </a:pPr>
          <a:endParaRPr lang="en-US" altLang="zh-TW" sz="1200" dirty="0" smtClean="0">
            <a:solidFill>
              <a:schemeClr val="tx1"/>
            </a:solidFill>
          </a:endParaRPr>
        </a:p>
        <a:p>
          <a:pPr>
            <a:spcAft>
              <a:spcPct val="35000"/>
            </a:spcAft>
          </a:pPr>
          <a:endParaRPr lang="en-US" altLang="zh-TW" sz="1600" b="1" dirty="0" smtClean="0">
            <a:solidFill>
              <a:schemeClr val="tx1"/>
            </a:solidFill>
          </a:endParaRPr>
        </a:p>
        <a:p>
          <a:pPr>
            <a:spcAft>
              <a:spcPts val="0"/>
            </a:spcAft>
          </a:pPr>
          <a:r>
            <a:rPr lang="zh-TW" altLang="en-US" sz="1700" b="1" dirty="0" smtClean="0">
              <a:solidFill>
                <a:schemeClr val="tx1"/>
              </a:solidFill>
            </a:rPr>
            <a:t>校外相關資源</a:t>
          </a:r>
          <a:endParaRPr lang="en-US" altLang="zh-TW" sz="1700" b="1" dirty="0" smtClean="0">
            <a:solidFill>
              <a:schemeClr val="tx1"/>
            </a:solidFill>
          </a:endParaRPr>
        </a:p>
        <a:p>
          <a:pPr>
            <a:spcAft>
              <a:spcPct val="35000"/>
            </a:spcAft>
          </a:pPr>
          <a:r>
            <a:rPr lang="zh-TW" altLang="en-US" sz="1400" b="1" dirty="0" smtClean="0">
              <a:solidFill>
                <a:schemeClr val="tx1"/>
              </a:solidFill>
            </a:rPr>
            <a:t>學生輔導諮商中心</a:t>
          </a:r>
          <a:r>
            <a:rPr lang="zh-TW" altLang="en-US" sz="1400" dirty="0" smtClean="0">
              <a:solidFill>
                <a:schemeClr val="tx1"/>
              </a:solidFill>
            </a:rPr>
            <a:t>、特殊教育資源中心、家庭教育中心、心理衛生諮詢服務中心、家庭暴力與性侵害防治中心、自殺防治中心、兒童與社會福利相關機構、宗教、慈善、衛政、社政、警政、司法、內政</a:t>
          </a:r>
          <a:r>
            <a:rPr lang="en-US" altLang="zh-TW" sz="1400" dirty="0" smtClean="0">
              <a:solidFill>
                <a:schemeClr val="tx1"/>
              </a:solidFill>
            </a:rPr>
            <a:t>…</a:t>
          </a:r>
          <a:r>
            <a:rPr lang="zh-TW" altLang="en-US" sz="1400" dirty="0" smtClean="0">
              <a:solidFill>
                <a:schemeClr val="tx1"/>
              </a:solidFill>
            </a:rPr>
            <a:t>等。</a:t>
          </a:r>
          <a:endParaRPr lang="zh-TW" altLang="en-US" sz="1400" dirty="0">
            <a:solidFill>
              <a:schemeClr val="tx1"/>
            </a:solidFill>
          </a:endParaRPr>
        </a:p>
      </dgm:t>
    </dgm:pt>
    <dgm:pt modelId="{05AC55C9-B7D8-4038-84F4-D643425B0736}" type="parTrans" cxnId="{5A63D722-A4C9-4540-9266-056C1049A85D}">
      <dgm:prSet/>
      <dgm:spPr/>
      <dgm:t>
        <a:bodyPr/>
        <a:lstStyle/>
        <a:p>
          <a:endParaRPr lang="zh-TW" altLang="en-US"/>
        </a:p>
      </dgm:t>
    </dgm:pt>
    <dgm:pt modelId="{9645DBFB-A98A-4EC1-A8A7-A27D1FE4287A}" type="sibTrans" cxnId="{5A63D722-A4C9-4540-9266-056C1049A85D}">
      <dgm:prSet/>
      <dgm:spPr/>
      <dgm:t>
        <a:bodyPr/>
        <a:lstStyle/>
        <a:p>
          <a:endParaRPr lang="zh-TW" altLang="en-US"/>
        </a:p>
      </dgm:t>
    </dgm:pt>
    <dgm:pt modelId="{7E35E630-1F4C-429F-ABB4-6C90AF4FF3B9}">
      <dgm:prSet phldrT="[文字]" custT="1"/>
      <dgm:spPr>
        <a:solidFill>
          <a:schemeClr val="accent3">
            <a:lumMod val="75000"/>
          </a:schemeClr>
        </a:solidFill>
      </dgm:spPr>
      <dgm:t>
        <a:bodyPr lIns="0" tIns="252000" rIns="0" bIns="0"/>
        <a:lstStyle/>
        <a:p>
          <a:pPr>
            <a:spcAft>
              <a:spcPct val="35000"/>
            </a:spcAft>
          </a:pPr>
          <a:endParaRPr lang="en-US" altLang="zh-TW" sz="1400" dirty="0" smtClean="0"/>
        </a:p>
        <a:p>
          <a:pPr>
            <a:spcAft>
              <a:spcPts val="0"/>
            </a:spcAft>
          </a:pPr>
          <a:r>
            <a:rPr lang="zh-TW" altLang="en-US" sz="1800" b="1" dirty="0" smtClean="0">
              <a:solidFill>
                <a:schemeClr val="bg1"/>
              </a:solidFill>
            </a:rPr>
            <a:t>輔導室資源</a:t>
          </a:r>
          <a:endParaRPr lang="en-US" altLang="zh-TW" sz="1800" b="1" dirty="0" smtClean="0">
            <a:solidFill>
              <a:schemeClr val="bg1"/>
            </a:solidFill>
          </a:endParaRPr>
        </a:p>
        <a:p>
          <a:pPr>
            <a:spcAft>
              <a:spcPts val="0"/>
            </a:spcAft>
          </a:pPr>
          <a:r>
            <a:rPr lang="zh-TW" altLang="en-US" sz="1800" b="1" dirty="0" smtClean="0">
              <a:solidFill>
                <a:schemeClr val="bg1"/>
              </a:solidFill>
            </a:rPr>
            <a:t>輔導主任</a:t>
          </a:r>
          <a:r>
            <a:rPr lang="zh-TW" altLang="en-US" sz="1400" b="1" dirty="0" smtClean="0">
              <a:solidFill>
                <a:schemeClr val="bg1"/>
              </a:solidFill>
            </a:rPr>
            <a:t>、</a:t>
          </a:r>
          <a:r>
            <a:rPr lang="zh-TW" altLang="en-US" sz="1600" b="1" dirty="0" smtClean="0">
              <a:solidFill>
                <a:schemeClr val="bg1"/>
              </a:solidFill>
            </a:rPr>
            <a:t>輔導</a:t>
          </a:r>
          <a:r>
            <a:rPr lang="en-US" altLang="zh-TW" sz="1600" b="1" dirty="0" smtClean="0">
              <a:solidFill>
                <a:schemeClr val="bg1"/>
              </a:solidFill>
            </a:rPr>
            <a:t>/</a:t>
          </a:r>
          <a:r>
            <a:rPr lang="zh-TW" altLang="en-US" sz="1600" b="1" dirty="0" smtClean="0">
              <a:solidFill>
                <a:schemeClr val="bg1"/>
              </a:solidFill>
            </a:rPr>
            <a:t>特教</a:t>
          </a:r>
          <a:r>
            <a:rPr lang="en-US" altLang="zh-TW" sz="1600" b="1" dirty="0" smtClean="0">
              <a:solidFill>
                <a:schemeClr val="bg1"/>
              </a:solidFill>
            </a:rPr>
            <a:t>/</a:t>
          </a:r>
          <a:r>
            <a:rPr lang="zh-TW" altLang="en-US" sz="1600" b="1" dirty="0" smtClean="0">
              <a:solidFill>
                <a:schemeClr val="bg1"/>
              </a:solidFill>
            </a:rPr>
            <a:t>資料組長</a:t>
          </a:r>
          <a:endParaRPr lang="en-US" altLang="zh-TW" sz="1600" b="1" dirty="0" smtClean="0">
            <a:solidFill>
              <a:schemeClr val="bg1"/>
            </a:solidFill>
            <a:latin typeface="+mn-ea"/>
            <a:ea typeface="+mn-ea"/>
          </a:endParaRPr>
        </a:p>
        <a:p>
          <a:pPr>
            <a:spcAft>
              <a:spcPct val="35000"/>
            </a:spcAft>
          </a:pPr>
          <a:r>
            <a:rPr lang="zh-TW" altLang="en-US" sz="2000" b="1" dirty="0" smtClean="0">
              <a:solidFill>
                <a:schemeClr val="bg1"/>
              </a:solidFill>
              <a:latin typeface="+mn-ea"/>
              <a:ea typeface="+mn-ea"/>
            </a:rPr>
            <a:t>專兼輔教師</a:t>
          </a:r>
          <a:r>
            <a:rPr lang="zh-TW" altLang="en-US" sz="1400" b="1" dirty="0" smtClean="0">
              <a:solidFill>
                <a:schemeClr val="bg1"/>
              </a:solidFill>
              <a:latin typeface="+mn-ea"/>
              <a:ea typeface="+mn-ea"/>
            </a:rPr>
            <a:t>、</a:t>
          </a:r>
          <a:r>
            <a:rPr lang="zh-TW" altLang="en-US" sz="1400" b="1" dirty="0" smtClean="0">
              <a:solidFill>
                <a:schemeClr val="bg1"/>
              </a:solidFill>
            </a:rPr>
            <a:t>認輔教師及其他義務輔導人力</a:t>
          </a:r>
          <a:endParaRPr lang="zh-TW" altLang="en-US" sz="1400" b="1" dirty="0">
            <a:solidFill>
              <a:schemeClr val="bg1"/>
            </a:solidFill>
          </a:endParaRPr>
        </a:p>
      </dgm:t>
    </dgm:pt>
    <dgm:pt modelId="{873BB5BE-5DEA-4429-9CD9-846BDD4606FC}" type="parTrans" cxnId="{6E779AD3-4714-49AC-BD6A-EDD142CA9026}">
      <dgm:prSet/>
      <dgm:spPr/>
      <dgm:t>
        <a:bodyPr/>
        <a:lstStyle/>
        <a:p>
          <a:endParaRPr lang="zh-TW" altLang="en-US"/>
        </a:p>
      </dgm:t>
    </dgm:pt>
    <dgm:pt modelId="{E77FBB3F-AD0D-4AF3-8F15-CF557C1D4528}" type="sibTrans" cxnId="{6E779AD3-4714-49AC-BD6A-EDD142CA9026}">
      <dgm:prSet/>
      <dgm:spPr/>
      <dgm:t>
        <a:bodyPr/>
        <a:lstStyle/>
        <a:p>
          <a:endParaRPr lang="zh-TW" altLang="en-US"/>
        </a:p>
      </dgm:t>
    </dgm:pt>
    <dgm:pt modelId="{47D6E024-22BC-4190-9E6D-957378C35A87}">
      <dgm:prSet phldrT="[文字]" custT="1"/>
      <dgm:spPr>
        <a:solidFill>
          <a:schemeClr val="accent5">
            <a:lumMod val="75000"/>
          </a:schemeClr>
        </a:solidFill>
      </dgm:spPr>
      <dgm:t>
        <a:bodyPr lIns="0" tIns="0" rIns="0" bIns="0"/>
        <a:lstStyle/>
        <a:p>
          <a:pPr>
            <a:spcAft>
              <a:spcPct val="35000"/>
            </a:spcAft>
          </a:pPr>
          <a:endParaRPr lang="en-US" altLang="zh-TW" sz="1600" dirty="0" smtClean="0"/>
        </a:p>
        <a:p>
          <a:pPr>
            <a:spcAft>
              <a:spcPct val="35000"/>
            </a:spcAft>
          </a:pPr>
          <a:endParaRPr lang="en-US" altLang="zh-TW" sz="1600" dirty="0" smtClean="0"/>
        </a:p>
        <a:p>
          <a:pPr>
            <a:spcAft>
              <a:spcPts val="0"/>
            </a:spcAft>
          </a:pPr>
          <a:r>
            <a:rPr lang="zh-TW" altLang="en-US" sz="1800" b="1" dirty="0" smtClean="0"/>
            <a:t>重要他人</a:t>
          </a:r>
          <a:endParaRPr lang="en-US" altLang="zh-TW" sz="1800" b="1" dirty="0" smtClean="0"/>
        </a:p>
        <a:p>
          <a:pPr>
            <a:spcAft>
              <a:spcPct val="35000"/>
            </a:spcAft>
          </a:pPr>
          <a:r>
            <a:rPr lang="zh-TW" altLang="en-US" sz="1400" b="1" dirty="0" smtClean="0"/>
            <a:t>父母、同儕、導師、任課教師</a:t>
          </a:r>
          <a:endParaRPr lang="zh-TW" altLang="en-US" sz="1400" b="1" dirty="0"/>
        </a:p>
      </dgm:t>
    </dgm:pt>
    <dgm:pt modelId="{48D4C3BD-C60B-4909-AD1D-F52EF889AB20}" type="parTrans" cxnId="{32D82196-09E1-4E5A-9236-71142905A805}">
      <dgm:prSet/>
      <dgm:spPr/>
      <dgm:t>
        <a:bodyPr/>
        <a:lstStyle/>
        <a:p>
          <a:endParaRPr lang="zh-TW" altLang="en-US"/>
        </a:p>
      </dgm:t>
    </dgm:pt>
    <dgm:pt modelId="{4842284F-7F90-48D2-856D-9B1AD0380D1C}" type="sibTrans" cxnId="{32D82196-09E1-4E5A-9236-71142905A805}">
      <dgm:prSet/>
      <dgm:spPr/>
      <dgm:t>
        <a:bodyPr/>
        <a:lstStyle/>
        <a:p>
          <a:endParaRPr lang="zh-TW" altLang="en-US"/>
        </a:p>
      </dgm:t>
    </dgm:pt>
    <dgm:pt modelId="{ABAE0190-ABE3-40A1-8C0F-2737C36A0402}">
      <dgm:prSet phldrT="[文字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zh-TW" altLang="en-US" sz="2800" b="1" dirty="0" smtClean="0"/>
            <a:t>學生</a:t>
          </a:r>
          <a:endParaRPr lang="zh-TW" altLang="en-US" sz="2800" b="1" dirty="0"/>
        </a:p>
      </dgm:t>
    </dgm:pt>
    <dgm:pt modelId="{83BAF2D5-182F-4113-B022-86AC621ECE35}" type="parTrans" cxnId="{8E5579C0-C1CF-4D81-BA93-E4D44AF59E76}">
      <dgm:prSet/>
      <dgm:spPr/>
      <dgm:t>
        <a:bodyPr/>
        <a:lstStyle/>
        <a:p>
          <a:endParaRPr lang="zh-TW" altLang="en-US"/>
        </a:p>
      </dgm:t>
    </dgm:pt>
    <dgm:pt modelId="{9F3911C2-FC04-44F1-BD63-47C91B2C27F4}" type="sibTrans" cxnId="{8E5579C0-C1CF-4D81-BA93-E4D44AF59E76}">
      <dgm:prSet/>
      <dgm:spPr/>
      <dgm:t>
        <a:bodyPr/>
        <a:lstStyle/>
        <a:p>
          <a:endParaRPr lang="zh-TW" altLang="en-US"/>
        </a:p>
      </dgm:t>
    </dgm:pt>
    <dgm:pt modelId="{71657121-6FDB-4238-B47D-64489640CF12}">
      <dgm:prSet phldrT="[文字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</a:rPr>
            <a:t>校內行政資源</a:t>
          </a:r>
          <a:endParaRPr lang="en-US" altLang="zh-TW" sz="1800" b="1" dirty="0" smtClean="0">
            <a:solidFill>
              <a:schemeClr val="tx1"/>
            </a:solidFill>
          </a:endParaRPr>
        </a:p>
        <a:p>
          <a:pPr>
            <a:spcAft>
              <a:spcPct val="35000"/>
            </a:spcAft>
          </a:pPr>
          <a:r>
            <a:rPr lang="zh-TW" altLang="en-US" sz="1400" b="1" dirty="0" smtClean="0">
              <a:solidFill>
                <a:schemeClr val="tx1"/>
              </a:solidFill>
            </a:rPr>
            <a:t>校長</a:t>
          </a:r>
          <a:r>
            <a:rPr lang="zh-TW" altLang="en-US" sz="1400" dirty="0" smtClean="0">
              <a:solidFill>
                <a:schemeClr val="tx1"/>
              </a:solidFill>
            </a:rPr>
            <a:t>、教務、學務、總務、</a:t>
          </a:r>
          <a:r>
            <a:rPr lang="zh-TW" altLang="en-US" sz="1200" dirty="0" smtClean="0">
              <a:solidFill>
                <a:schemeClr val="tx1"/>
              </a:solidFill>
            </a:rPr>
            <a:t>警衛、護士</a:t>
          </a:r>
          <a:endParaRPr lang="en-US" altLang="zh-TW" sz="1200" dirty="0" smtClean="0">
            <a:solidFill>
              <a:schemeClr val="tx1"/>
            </a:solidFill>
          </a:endParaRPr>
        </a:p>
      </dgm:t>
    </dgm:pt>
    <dgm:pt modelId="{2D7738E4-01C2-42DF-82AB-978ADE47DFC6}" type="parTrans" cxnId="{6306A800-0368-4C3E-8460-E24ECB6F7183}">
      <dgm:prSet/>
      <dgm:spPr/>
      <dgm:t>
        <a:bodyPr/>
        <a:lstStyle/>
        <a:p>
          <a:endParaRPr lang="zh-TW" altLang="en-US"/>
        </a:p>
      </dgm:t>
    </dgm:pt>
    <dgm:pt modelId="{045C8157-47AA-4EBA-93E7-E320C751A349}" type="sibTrans" cxnId="{6306A800-0368-4C3E-8460-E24ECB6F7183}">
      <dgm:prSet/>
      <dgm:spPr/>
      <dgm:t>
        <a:bodyPr/>
        <a:lstStyle/>
        <a:p>
          <a:endParaRPr lang="zh-TW" altLang="en-US"/>
        </a:p>
      </dgm:t>
    </dgm:pt>
    <dgm:pt modelId="{3D15C54A-F839-494D-B47D-A84C64960B07}" type="pres">
      <dgm:prSet presAssocID="{CD06C6F7-1E02-4C7A-B959-0D786CF2B3CE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F3AB210-1557-43B4-BE9A-82FDA31880E1}" type="pres">
      <dgm:prSet presAssocID="{CD06C6F7-1E02-4C7A-B959-0D786CF2B3CE}" presName="comp1" presStyleCnt="0"/>
      <dgm:spPr/>
    </dgm:pt>
    <dgm:pt modelId="{AC6DBF0C-8990-4789-8606-A6FCFB5CB858}" type="pres">
      <dgm:prSet presAssocID="{CD06C6F7-1E02-4C7A-B959-0D786CF2B3CE}" presName="circle1" presStyleLbl="node1" presStyleIdx="0" presStyleCnt="5" custScaleX="141271" custScaleY="97537" custLinFactNeighborX="107" custLinFactNeighborY="-2257"/>
      <dgm:spPr/>
      <dgm:t>
        <a:bodyPr/>
        <a:lstStyle/>
        <a:p>
          <a:endParaRPr lang="zh-TW" altLang="en-US"/>
        </a:p>
      </dgm:t>
    </dgm:pt>
    <dgm:pt modelId="{B2D929BE-B4F1-4861-B318-7FC4BC3DB5BC}" type="pres">
      <dgm:prSet presAssocID="{CD06C6F7-1E02-4C7A-B959-0D786CF2B3CE}" presName="c1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E1D5C2-9B18-40C2-890A-73433EFCB546}" type="pres">
      <dgm:prSet presAssocID="{CD06C6F7-1E02-4C7A-B959-0D786CF2B3CE}" presName="comp2" presStyleCnt="0"/>
      <dgm:spPr/>
    </dgm:pt>
    <dgm:pt modelId="{00A25777-B9C5-41E4-8706-0BF9B4698263}" type="pres">
      <dgm:prSet presAssocID="{CD06C6F7-1E02-4C7A-B959-0D786CF2B3CE}" presName="circle2" presStyleLbl="node1" presStyleIdx="1" presStyleCnt="5" custScaleX="139765" custScaleY="77486" custLinFactNeighborX="462" custLinFactNeighborY="5785"/>
      <dgm:spPr/>
      <dgm:t>
        <a:bodyPr/>
        <a:lstStyle/>
        <a:p>
          <a:endParaRPr lang="zh-TW" altLang="en-US"/>
        </a:p>
      </dgm:t>
    </dgm:pt>
    <dgm:pt modelId="{5881C648-5101-478C-8834-B2F977806566}" type="pres">
      <dgm:prSet presAssocID="{CD06C6F7-1E02-4C7A-B959-0D786CF2B3CE}" presName="c2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77201C-DBFA-4575-8282-5776CB8D7D64}" type="pres">
      <dgm:prSet presAssocID="{CD06C6F7-1E02-4C7A-B959-0D786CF2B3CE}" presName="comp3" presStyleCnt="0"/>
      <dgm:spPr/>
    </dgm:pt>
    <dgm:pt modelId="{6BF2181D-0015-49EB-8354-3ABB641C8217}" type="pres">
      <dgm:prSet presAssocID="{CD06C6F7-1E02-4C7A-B959-0D786CF2B3CE}" presName="circle3" presStyleLbl="node1" presStyleIdx="2" presStyleCnt="5" custScaleX="131476" custScaleY="73769" custLinFactNeighborX="1375" custLinFactNeighborY="4810"/>
      <dgm:spPr/>
      <dgm:t>
        <a:bodyPr/>
        <a:lstStyle/>
        <a:p>
          <a:endParaRPr lang="zh-TW" altLang="en-US"/>
        </a:p>
      </dgm:t>
    </dgm:pt>
    <dgm:pt modelId="{32926F9C-C113-48EC-868C-0D74B94D25FC}" type="pres">
      <dgm:prSet presAssocID="{CD06C6F7-1E02-4C7A-B959-0D786CF2B3CE}" presName="c3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B2AF97-1B1E-4978-BA48-B6E30C3EB0EB}" type="pres">
      <dgm:prSet presAssocID="{CD06C6F7-1E02-4C7A-B959-0D786CF2B3CE}" presName="comp4" presStyleCnt="0"/>
      <dgm:spPr/>
    </dgm:pt>
    <dgm:pt modelId="{C614E79E-6C58-4CF8-BDC3-683B1BA0C87F}" type="pres">
      <dgm:prSet presAssocID="{CD06C6F7-1E02-4C7A-B959-0D786CF2B3CE}" presName="circle4" presStyleLbl="node1" presStyleIdx="3" presStyleCnt="5" custScaleX="125934" custScaleY="47114" custLinFactNeighborX="78" custLinFactNeighborY="10132"/>
      <dgm:spPr/>
      <dgm:t>
        <a:bodyPr/>
        <a:lstStyle/>
        <a:p>
          <a:endParaRPr lang="zh-TW" altLang="en-US"/>
        </a:p>
      </dgm:t>
    </dgm:pt>
    <dgm:pt modelId="{56488FCB-48A9-4308-8EA6-32DDCE71509D}" type="pres">
      <dgm:prSet presAssocID="{CD06C6F7-1E02-4C7A-B959-0D786CF2B3CE}" presName="c4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0A36CE-4E9C-4E1E-93DE-CDED258C7AA5}" type="pres">
      <dgm:prSet presAssocID="{CD06C6F7-1E02-4C7A-B959-0D786CF2B3CE}" presName="comp5" presStyleCnt="0"/>
      <dgm:spPr/>
    </dgm:pt>
    <dgm:pt modelId="{762D6287-30E8-4022-92D0-172324808F98}" type="pres">
      <dgm:prSet presAssocID="{CD06C6F7-1E02-4C7A-B959-0D786CF2B3CE}" presName="circle5" presStyleLbl="node1" presStyleIdx="4" presStyleCnt="5" custScaleX="96591" custScaleY="23735" custLinFactNeighborX="2521" custLinFactNeighborY="9542"/>
      <dgm:spPr/>
      <dgm:t>
        <a:bodyPr/>
        <a:lstStyle/>
        <a:p>
          <a:endParaRPr lang="zh-TW" altLang="en-US"/>
        </a:p>
      </dgm:t>
    </dgm:pt>
    <dgm:pt modelId="{DCF2D301-C94E-47C2-84EC-115A266AF706}" type="pres">
      <dgm:prSet presAssocID="{CD06C6F7-1E02-4C7A-B959-0D786CF2B3CE}" presName="c5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604FEC4-1B5A-42D0-8B7F-40D5AB213EBE}" type="presOf" srcId="{315B4CBF-EA1F-4A50-82ED-044FE1712D05}" destId="{B2D929BE-B4F1-4861-B318-7FC4BC3DB5BC}" srcOrd="1" destOrd="0" presId="urn:microsoft.com/office/officeart/2005/8/layout/venn2"/>
    <dgm:cxn modelId="{27AE593C-3EAF-446E-9939-91152328596C}" type="presOf" srcId="{CD06C6F7-1E02-4C7A-B959-0D786CF2B3CE}" destId="{3D15C54A-F839-494D-B47D-A84C64960B07}" srcOrd="0" destOrd="0" presId="urn:microsoft.com/office/officeart/2005/8/layout/venn2"/>
    <dgm:cxn modelId="{87736059-B55F-47DD-B511-B3E855B1291A}" type="presOf" srcId="{7E35E630-1F4C-429F-ABB4-6C90AF4FF3B9}" destId="{32926F9C-C113-48EC-868C-0D74B94D25FC}" srcOrd="1" destOrd="0" presId="urn:microsoft.com/office/officeart/2005/8/layout/venn2"/>
    <dgm:cxn modelId="{5A63D722-A4C9-4540-9266-056C1049A85D}" srcId="{CD06C6F7-1E02-4C7A-B959-0D786CF2B3CE}" destId="{315B4CBF-EA1F-4A50-82ED-044FE1712D05}" srcOrd="0" destOrd="0" parTransId="{05AC55C9-B7D8-4038-84F4-D643425B0736}" sibTransId="{9645DBFB-A98A-4EC1-A8A7-A27D1FE4287A}"/>
    <dgm:cxn modelId="{7F0F3122-1817-4225-B2D7-2CAE491B7872}" type="presOf" srcId="{71657121-6FDB-4238-B47D-64489640CF12}" destId="{5881C648-5101-478C-8834-B2F977806566}" srcOrd="1" destOrd="0" presId="urn:microsoft.com/office/officeart/2005/8/layout/venn2"/>
    <dgm:cxn modelId="{6306A800-0368-4C3E-8460-E24ECB6F7183}" srcId="{CD06C6F7-1E02-4C7A-B959-0D786CF2B3CE}" destId="{71657121-6FDB-4238-B47D-64489640CF12}" srcOrd="1" destOrd="0" parTransId="{2D7738E4-01C2-42DF-82AB-978ADE47DFC6}" sibTransId="{045C8157-47AA-4EBA-93E7-E320C751A349}"/>
    <dgm:cxn modelId="{8E5579C0-C1CF-4D81-BA93-E4D44AF59E76}" srcId="{CD06C6F7-1E02-4C7A-B959-0D786CF2B3CE}" destId="{ABAE0190-ABE3-40A1-8C0F-2737C36A0402}" srcOrd="4" destOrd="0" parTransId="{83BAF2D5-182F-4113-B022-86AC621ECE35}" sibTransId="{9F3911C2-FC04-44F1-BD63-47C91B2C27F4}"/>
    <dgm:cxn modelId="{AF14CDEF-A9EA-491C-A71B-9EB8D75AFE60}" type="presOf" srcId="{7E35E630-1F4C-429F-ABB4-6C90AF4FF3B9}" destId="{6BF2181D-0015-49EB-8354-3ABB641C8217}" srcOrd="0" destOrd="0" presId="urn:microsoft.com/office/officeart/2005/8/layout/venn2"/>
    <dgm:cxn modelId="{6E779AD3-4714-49AC-BD6A-EDD142CA9026}" srcId="{CD06C6F7-1E02-4C7A-B959-0D786CF2B3CE}" destId="{7E35E630-1F4C-429F-ABB4-6C90AF4FF3B9}" srcOrd="2" destOrd="0" parTransId="{873BB5BE-5DEA-4429-9CD9-846BDD4606FC}" sibTransId="{E77FBB3F-AD0D-4AF3-8F15-CF557C1D4528}"/>
    <dgm:cxn modelId="{47FCDC67-8A3D-48CF-A8C9-D2473E1CE642}" type="presOf" srcId="{ABAE0190-ABE3-40A1-8C0F-2737C36A0402}" destId="{DCF2D301-C94E-47C2-84EC-115A266AF706}" srcOrd="1" destOrd="0" presId="urn:microsoft.com/office/officeart/2005/8/layout/venn2"/>
    <dgm:cxn modelId="{BCE40946-015C-4EBC-BC28-0E8B5D19ED9B}" type="presOf" srcId="{315B4CBF-EA1F-4A50-82ED-044FE1712D05}" destId="{AC6DBF0C-8990-4789-8606-A6FCFB5CB858}" srcOrd="0" destOrd="0" presId="urn:microsoft.com/office/officeart/2005/8/layout/venn2"/>
    <dgm:cxn modelId="{9E72D35B-D087-4CE2-AB5E-5B8D2662C5F1}" type="presOf" srcId="{71657121-6FDB-4238-B47D-64489640CF12}" destId="{00A25777-B9C5-41E4-8706-0BF9B4698263}" srcOrd="0" destOrd="0" presId="urn:microsoft.com/office/officeart/2005/8/layout/venn2"/>
    <dgm:cxn modelId="{5DE101B1-DFAA-435A-8586-F6E19ECE0682}" type="presOf" srcId="{47D6E024-22BC-4190-9E6D-957378C35A87}" destId="{C614E79E-6C58-4CF8-BDC3-683B1BA0C87F}" srcOrd="0" destOrd="0" presId="urn:microsoft.com/office/officeart/2005/8/layout/venn2"/>
    <dgm:cxn modelId="{FAE2A902-B1EE-4306-A5F2-62ABDFB9A845}" type="presOf" srcId="{ABAE0190-ABE3-40A1-8C0F-2737C36A0402}" destId="{762D6287-30E8-4022-92D0-172324808F98}" srcOrd="0" destOrd="0" presId="urn:microsoft.com/office/officeart/2005/8/layout/venn2"/>
    <dgm:cxn modelId="{32D82196-09E1-4E5A-9236-71142905A805}" srcId="{CD06C6F7-1E02-4C7A-B959-0D786CF2B3CE}" destId="{47D6E024-22BC-4190-9E6D-957378C35A87}" srcOrd="3" destOrd="0" parTransId="{48D4C3BD-C60B-4909-AD1D-F52EF889AB20}" sibTransId="{4842284F-7F90-48D2-856D-9B1AD0380D1C}"/>
    <dgm:cxn modelId="{F4878375-55C3-4DF6-AA74-76FDC2566FFC}" type="presOf" srcId="{47D6E024-22BC-4190-9E6D-957378C35A87}" destId="{56488FCB-48A9-4308-8EA6-32DDCE71509D}" srcOrd="1" destOrd="0" presId="urn:microsoft.com/office/officeart/2005/8/layout/venn2"/>
    <dgm:cxn modelId="{01FAC5CE-2BA6-4FC6-86D5-ADC15B986BF3}" type="presParOf" srcId="{3D15C54A-F839-494D-B47D-A84C64960B07}" destId="{FF3AB210-1557-43B4-BE9A-82FDA31880E1}" srcOrd="0" destOrd="0" presId="urn:microsoft.com/office/officeart/2005/8/layout/venn2"/>
    <dgm:cxn modelId="{479AD1C4-BDB0-4A43-BED4-675E4DAEE5CC}" type="presParOf" srcId="{FF3AB210-1557-43B4-BE9A-82FDA31880E1}" destId="{AC6DBF0C-8990-4789-8606-A6FCFB5CB858}" srcOrd="0" destOrd="0" presId="urn:microsoft.com/office/officeart/2005/8/layout/venn2"/>
    <dgm:cxn modelId="{BB19AA8F-A62B-4A50-8F17-552C7536DA27}" type="presParOf" srcId="{FF3AB210-1557-43B4-BE9A-82FDA31880E1}" destId="{B2D929BE-B4F1-4861-B318-7FC4BC3DB5BC}" srcOrd="1" destOrd="0" presId="urn:microsoft.com/office/officeart/2005/8/layout/venn2"/>
    <dgm:cxn modelId="{833A1D98-1646-4B5C-A391-A382B46FBE9D}" type="presParOf" srcId="{3D15C54A-F839-494D-B47D-A84C64960B07}" destId="{68E1D5C2-9B18-40C2-890A-73433EFCB546}" srcOrd="1" destOrd="0" presId="urn:microsoft.com/office/officeart/2005/8/layout/venn2"/>
    <dgm:cxn modelId="{E09EC3D0-A0BA-4229-A23D-CBA4D3EC1DBE}" type="presParOf" srcId="{68E1D5C2-9B18-40C2-890A-73433EFCB546}" destId="{00A25777-B9C5-41E4-8706-0BF9B4698263}" srcOrd="0" destOrd="0" presId="urn:microsoft.com/office/officeart/2005/8/layout/venn2"/>
    <dgm:cxn modelId="{36706CD8-D59D-42D2-A85B-9F73B1DD6B38}" type="presParOf" srcId="{68E1D5C2-9B18-40C2-890A-73433EFCB546}" destId="{5881C648-5101-478C-8834-B2F977806566}" srcOrd="1" destOrd="0" presId="urn:microsoft.com/office/officeart/2005/8/layout/venn2"/>
    <dgm:cxn modelId="{08053252-FBFB-4893-A6F6-13041CD2C60A}" type="presParOf" srcId="{3D15C54A-F839-494D-B47D-A84C64960B07}" destId="{B477201C-DBFA-4575-8282-5776CB8D7D64}" srcOrd="2" destOrd="0" presId="urn:microsoft.com/office/officeart/2005/8/layout/venn2"/>
    <dgm:cxn modelId="{57D3297C-7052-4F03-BBD9-6064D3813052}" type="presParOf" srcId="{B477201C-DBFA-4575-8282-5776CB8D7D64}" destId="{6BF2181D-0015-49EB-8354-3ABB641C8217}" srcOrd="0" destOrd="0" presId="urn:microsoft.com/office/officeart/2005/8/layout/venn2"/>
    <dgm:cxn modelId="{67B36D6D-0901-4415-A146-BF7B1ACAD6B9}" type="presParOf" srcId="{B477201C-DBFA-4575-8282-5776CB8D7D64}" destId="{32926F9C-C113-48EC-868C-0D74B94D25FC}" srcOrd="1" destOrd="0" presId="urn:microsoft.com/office/officeart/2005/8/layout/venn2"/>
    <dgm:cxn modelId="{7D561CC2-0EC7-49EE-BACA-15FF046E0BED}" type="presParOf" srcId="{3D15C54A-F839-494D-B47D-A84C64960B07}" destId="{27B2AF97-1B1E-4978-BA48-B6E30C3EB0EB}" srcOrd="3" destOrd="0" presId="urn:microsoft.com/office/officeart/2005/8/layout/venn2"/>
    <dgm:cxn modelId="{09187EA8-4326-4C69-91E8-FEFD849C56AE}" type="presParOf" srcId="{27B2AF97-1B1E-4978-BA48-B6E30C3EB0EB}" destId="{C614E79E-6C58-4CF8-BDC3-683B1BA0C87F}" srcOrd="0" destOrd="0" presId="urn:microsoft.com/office/officeart/2005/8/layout/venn2"/>
    <dgm:cxn modelId="{808B7D7E-D505-4C2C-9C7D-AA99DB4E91EA}" type="presParOf" srcId="{27B2AF97-1B1E-4978-BA48-B6E30C3EB0EB}" destId="{56488FCB-48A9-4308-8EA6-32DDCE71509D}" srcOrd="1" destOrd="0" presId="urn:microsoft.com/office/officeart/2005/8/layout/venn2"/>
    <dgm:cxn modelId="{F2C347B1-80AB-4A16-939B-E323C7F81009}" type="presParOf" srcId="{3D15C54A-F839-494D-B47D-A84C64960B07}" destId="{BA0A36CE-4E9C-4E1E-93DE-CDED258C7AA5}" srcOrd="4" destOrd="0" presId="urn:microsoft.com/office/officeart/2005/8/layout/venn2"/>
    <dgm:cxn modelId="{BDCC6308-A13C-41F4-A34B-0774A30E98C7}" type="presParOf" srcId="{BA0A36CE-4E9C-4E1E-93DE-CDED258C7AA5}" destId="{762D6287-30E8-4022-92D0-172324808F98}" srcOrd="0" destOrd="0" presId="urn:microsoft.com/office/officeart/2005/8/layout/venn2"/>
    <dgm:cxn modelId="{BD829200-8094-44CB-B2A2-297336AE883F}" type="presParOf" srcId="{BA0A36CE-4E9C-4E1E-93DE-CDED258C7AA5}" destId="{DCF2D301-C94E-47C2-84EC-115A266AF706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fld id="{9212BE4C-8394-4E38-8F8F-AB22EE71E853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fld id="{8985B429-CDBF-46F9-B3D9-CEA8B18ED0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4754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2582B89-8104-452F-A1BC-0F5018006ECF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AA11140-B3FB-4618-B53A-09030D0EB33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0405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466720D-5937-4962-9EA1-2AE6945D5668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altLang="zh-TW" smtClean="0">
              <a:solidFill>
                <a:prstClr val="black"/>
              </a:solidFill>
            </a:endParaRPr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AED6B7E-6DBF-4D49-833A-1421CA394306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032E26-6B3A-4B25-BED9-F2B7AE2309FB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橢圓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6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D71DD8C-249A-4BDB-8C8D-7801744935E1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7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5A12B1-523D-4A4B-9FAE-1A23D3E433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0BED2-242D-43AB-A481-FF5B1ECC7FEA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EE4F5-880C-40FA-A5BE-984238A04F3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矩形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橢圓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1071AF-B713-4247-9B6A-59C41C1186CD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9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90453B-AA7B-4BF9-A8B5-F79A87A7C0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FD260-6577-4C30-B94F-F280C862F642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4FA3F-00DC-4C41-AFFE-54EF53CEA4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233F75-B8D8-4DA3-B40F-A902E4C91D09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AD0A0F-9366-4058-B916-3664CF6197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2075D-7B2F-477A-B1B0-4FF4D5D09A95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4B33B-AA04-46B7-B4C4-D69B9DC062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3" name="矩形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5391EB-0493-4933-9501-B1993895615D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E7F4D3E-2F40-494D-ADCD-055E25F261B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BFFEB2-639B-42F9-805B-0E53E9FDEC4A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2D507C-BCB3-4620-B7E0-7E31B9C6A1B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kumimoji="0" lang="en-US" sz="3200" dirty="0">
              <a:latin typeface="+mn-lt"/>
              <a:ea typeface="+mn-ea"/>
            </a:endParaRPr>
          </a:p>
        </p:txBody>
      </p:sp>
      <p:sp>
        <p:nvSpPr>
          <p:cNvPr id="6" name="流程圖: 程序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流程圖: 程序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AC8746-3063-4B4B-BEF9-40A8BFAEA20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C01E5D-9883-4DF6-A5A4-19AEAB5ADB1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CD906-B9DA-4585-B0B7-F9AC0B909BDB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A855F-2EF3-432E-A3F3-85DB492C3B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86ADB-FC1F-4FAE-9DB2-758D87CAFE2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5068D-33C5-4636-BD7B-2FFE73A979D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84412-5721-41E5-8A34-8D4BDBF930E4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BB664-7219-4E52-9EF7-B0F3237FA5B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橢圓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33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62548D99-B175-4801-BFDE-D8684CD9AB8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7E29B85F-A868-485D-8D5D-75E9B4A101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Microsoft_Excel_97-2003____1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oleObject" Target="../embeddings/Microsoft_Excel_97-2003____2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png"/><Relationship Id="rId4" Type="http://schemas.openxmlformats.org/officeDocument/2006/relationships/oleObject" Target="../embeddings/Microsoft_Excel_97-2003____3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4005064"/>
          </a:xfr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rgbClr val="110603"/>
            </a:solidFill>
          </a:ln>
        </p:spPr>
        <p:txBody>
          <a:bodyPr>
            <a:noAutofit/>
          </a:bodyPr>
          <a:lstStyle/>
          <a:p>
            <a:pPr algn="ctr">
              <a:lnSpc>
                <a:spcPts val="6800"/>
              </a:lnSpc>
              <a:defRPr/>
            </a:pPr>
            <a:r>
              <a:rPr lang="en-US" altLang="zh-TW" sz="6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6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6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</a:rPr>
              <a:t>模式的建立與內涵說明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</a:rPr>
              <a:t/>
            </a:r>
            <a:b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</a:rPr>
            </a:br>
            <a:r>
              <a:rPr lang="zh-TW" altLang="en-US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</a:rPr>
              <a:t>（含手冊使用說明）</a:t>
            </a:r>
            <a:r>
              <a:rPr lang="en-US" altLang="zh-TW" sz="4400" b="1" dirty="0" smtClean="0"/>
              <a:t/>
            </a:r>
            <a:br>
              <a:rPr lang="en-US" altLang="zh-TW" sz="4400" b="1" dirty="0" smtClean="0"/>
            </a:br>
            <a:endParaRPr lang="zh-TW" altLang="en-US" sz="4400" b="1" dirty="0">
              <a:ln w="12700">
                <a:solidFill>
                  <a:srgbClr val="110603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684213" y="4149080"/>
            <a:ext cx="7848600" cy="2564458"/>
          </a:xfrm>
        </p:spPr>
        <p:txBody>
          <a:bodyPr/>
          <a:lstStyle/>
          <a:p>
            <a:pPr>
              <a:defRPr/>
            </a:pPr>
            <a:endParaRPr lang="en-US" altLang="zh-TW" sz="800" dirty="0" smtClean="0"/>
          </a:p>
          <a:p>
            <a:pPr algn="ctr">
              <a:defRPr/>
            </a:pPr>
            <a:r>
              <a:rPr lang="zh-TW" altLang="en-US" sz="2800" b="1" dirty="0" smtClean="0"/>
              <a:t>國立台灣師範大學教育心理與輔導學系</a:t>
            </a:r>
            <a:endParaRPr lang="en-US" altLang="zh-TW" sz="2800" b="1" dirty="0" smtClean="0"/>
          </a:p>
          <a:p>
            <a:pPr algn="ctr">
              <a:defRPr/>
            </a:pPr>
            <a:r>
              <a:rPr lang="zh-TW" altLang="en-US" sz="2800" b="1" dirty="0" smtClean="0"/>
              <a:t>王麗斐教授</a:t>
            </a:r>
            <a:endParaRPr lang="en-US" altLang="zh-TW" sz="2800" b="1" dirty="0" smtClean="0"/>
          </a:p>
          <a:p>
            <a:pPr algn="ctr">
              <a:defRPr/>
            </a:pPr>
            <a:r>
              <a:rPr lang="zh-TW" altLang="en-US" sz="2400" b="1" dirty="0" smtClean="0"/>
              <a:t>教育部</a:t>
            </a:r>
            <a:r>
              <a:rPr lang="zh-TW" altLang="zh-TW" sz="2400" b="1" dirty="0" smtClean="0"/>
              <a:t>「國民</a:t>
            </a:r>
            <a:r>
              <a:rPr lang="zh-TW" altLang="en-US" sz="2400" b="1" dirty="0" smtClean="0"/>
              <a:t>小</a:t>
            </a:r>
            <a:r>
              <a:rPr lang="zh-TW" altLang="zh-TW" sz="2400" b="1" dirty="0" smtClean="0"/>
              <a:t>學學校輔導工作參考手冊」說明會</a:t>
            </a:r>
            <a:endParaRPr lang="en-US" altLang="zh-TW" sz="2400" b="1" dirty="0" smtClean="0"/>
          </a:p>
          <a:p>
            <a:pPr algn="ctr">
              <a:defRPr/>
            </a:pPr>
            <a:r>
              <a:rPr lang="en-US" altLang="zh-TW" sz="2200" dirty="0" smtClean="0"/>
              <a:t>102</a:t>
            </a:r>
            <a:r>
              <a:rPr lang="zh-TW" altLang="en-US" sz="2200" dirty="0" smtClean="0"/>
              <a:t>年</a:t>
            </a:r>
            <a:r>
              <a:rPr lang="en-US" altLang="zh-TW" sz="2200" dirty="0" smtClean="0"/>
              <a:t>8</a:t>
            </a:r>
            <a:r>
              <a:rPr lang="zh-TW" altLang="en-US" sz="2200" dirty="0" smtClean="0"/>
              <a:t>月</a:t>
            </a:r>
            <a:r>
              <a:rPr lang="en-US" altLang="zh-TW" sz="2200" dirty="0" smtClean="0"/>
              <a:t>26</a:t>
            </a:r>
            <a:r>
              <a:rPr lang="zh-TW" altLang="en-US" sz="2200" dirty="0" smtClean="0"/>
              <a:t>日、</a:t>
            </a:r>
            <a:r>
              <a:rPr lang="en-US" altLang="zh-TW" sz="2200" dirty="0" smtClean="0"/>
              <a:t>9</a:t>
            </a:r>
            <a:r>
              <a:rPr lang="zh-TW" altLang="en-US" sz="2200" dirty="0" smtClean="0"/>
              <a:t>月</a:t>
            </a:r>
            <a:r>
              <a:rPr lang="en-US" altLang="zh-TW" sz="2200" dirty="0" smtClean="0"/>
              <a:t>6</a:t>
            </a:r>
            <a:r>
              <a:rPr lang="zh-TW" altLang="en-US" sz="2200" dirty="0" smtClean="0"/>
              <a:t>日、</a:t>
            </a:r>
            <a:r>
              <a:rPr lang="en-US" altLang="zh-TW" sz="2200" dirty="0" smtClean="0"/>
              <a:t> 9</a:t>
            </a:r>
            <a:r>
              <a:rPr lang="zh-TW" altLang="en-US" sz="2200" dirty="0" smtClean="0"/>
              <a:t>月</a:t>
            </a:r>
            <a:r>
              <a:rPr lang="en-US" altLang="zh-TW" sz="2200" dirty="0" smtClean="0"/>
              <a:t>10</a:t>
            </a:r>
            <a:r>
              <a:rPr lang="zh-TW" altLang="en-US" sz="2200" dirty="0" smtClean="0"/>
              <a:t>日</a:t>
            </a:r>
            <a:endParaRPr lang="en-US" altLang="zh-TW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AutoShape 2"/>
          <p:cNvSpPr>
            <a:spLocks noChangeArrowheads="1"/>
          </p:cNvSpPr>
          <p:nvPr/>
        </p:nvSpPr>
        <p:spPr bwMode="auto">
          <a:xfrm>
            <a:off x="2268538" y="981075"/>
            <a:ext cx="4535487" cy="5616575"/>
          </a:xfrm>
          <a:prstGeom prst="triangle">
            <a:avLst>
              <a:gd name="adj" fmla="val 50000"/>
            </a:avLst>
          </a:prstGeom>
          <a:solidFill>
            <a:srgbClr val="00FF00">
              <a:alpha val="7882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cxnSp>
        <p:nvCxnSpPr>
          <p:cNvPr id="25" name="直線單箭頭接點 24"/>
          <p:cNvCxnSpPr>
            <a:endCxn id="38914" idx="1"/>
          </p:cNvCxnSpPr>
          <p:nvPr/>
        </p:nvCxnSpPr>
        <p:spPr>
          <a:xfrm>
            <a:off x="4788024" y="1844824"/>
            <a:ext cx="1440160" cy="1787426"/>
          </a:xfrm>
          <a:prstGeom prst="straightConnector1">
            <a:avLst/>
          </a:prstGeom>
          <a:ln w="76200">
            <a:solidFill>
              <a:srgbClr val="FFC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14" name="Text Box 9"/>
          <p:cNvSpPr txBox="1">
            <a:spLocks noChangeArrowheads="1"/>
          </p:cNvSpPr>
          <p:nvPr/>
        </p:nvSpPr>
        <p:spPr bwMode="auto">
          <a:xfrm>
            <a:off x="6228184" y="2708920"/>
            <a:ext cx="2448271" cy="1846659"/>
          </a:xfrm>
          <a:prstGeom prst="rect">
            <a:avLst/>
          </a:prstGeom>
          <a:solidFill>
            <a:srgbClr val="FFFF00">
              <a:alpha val="23137"/>
            </a:srgbClr>
          </a:solidFill>
          <a:ln w="38100">
            <a:solidFill>
              <a:srgbClr val="FFCC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二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級</a:t>
            </a:r>
            <a:r>
              <a:rPr kumimoji="0"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介入性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輔導（</a:t>
            </a:r>
            <a:r>
              <a:rPr kumimoji="0" lang="en-US" altLang="zh-TW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ISE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）：個別化、系統合作與效能評估</a:t>
            </a:r>
            <a:r>
              <a:rPr kumimoji="0" lang="en-US" altLang="zh-TW" sz="1900" dirty="0" smtClean="0">
                <a:solidFill>
                  <a:prstClr val="black"/>
                </a:solidFill>
                <a:latin typeface="微軟正黑體" pitchFamily="34" charset="-120"/>
              </a:rPr>
              <a:t>;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  <a:p>
            <a:r>
              <a:rPr kumimoji="0" lang="zh-TW" altLang="en-US" sz="1900" dirty="0" smtClean="0">
                <a:solidFill>
                  <a:prstClr val="black"/>
                </a:solidFill>
                <a:latin typeface="微軟正黑體" pitchFamily="34" charset="-120"/>
              </a:rPr>
              <a:t>由輔導室主要負責；協助超出導師輔導知能可協助之學生。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</p:txBody>
      </p:sp>
      <p:sp>
        <p:nvSpPr>
          <p:cNvPr id="38918" name="AutoShape 3"/>
          <p:cNvSpPr>
            <a:spLocks noChangeArrowheads="1"/>
          </p:cNvSpPr>
          <p:nvPr/>
        </p:nvSpPr>
        <p:spPr bwMode="auto">
          <a:xfrm>
            <a:off x="4067944" y="981075"/>
            <a:ext cx="936104" cy="1583829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38919" name="AutoShape 4"/>
          <p:cNvSpPr>
            <a:spLocks noChangeArrowheads="1"/>
          </p:cNvSpPr>
          <p:nvPr/>
        </p:nvSpPr>
        <p:spPr bwMode="auto">
          <a:xfrm>
            <a:off x="4427984" y="980728"/>
            <a:ext cx="216024" cy="64807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38920" name="AutoShape 5"/>
          <p:cNvSpPr>
            <a:spLocks/>
          </p:cNvSpPr>
          <p:nvPr/>
        </p:nvSpPr>
        <p:spPr bwMode="auto">
          <a:xfrm rot="1316602">
            <a:off x="2532063" y="577850"/>
            <a:ext cx="938212" cy="6078538"/>
          </a:xfrm>
          <a:prstGeom prst="leftBrace">
            <a:avLst>
              <a:gd name="adj1" fmla="val 103782"/>
              <a:gd name="adj2" fmla="val 36500"/>
            </a:avLst>
          </a:prstGeom>
          <a:noFill/>
          <a:ln w="57150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38921" name="Text Box 6"/>
          <p:cNvSpPr txBox="1">
            <a:spLocks noChangeArrowheads="1"/>
          </p:cNvSpPr>
          <p:nvPr/>
        </p:nvSpPr>
        <p:spPr bwMode="auto">
          <a:xfrm>
            <a:off x="611560" y="1340768"/>
            <a:ext cx="2232248" cy="2431435"/>
          </a:xfrm>
          <a:prstGeom prst="rect">
            <a:avLst/>
          </a:prstGeom>
          <a:solidFill>
            <a:srgbClr val="00FF00">
              <a:alpha val="23137"/>
            </a:srgbClr>
          </a:solidFill>
          <a:ln w="38100">
            <a:solidFill>
              <a:srgbClr val="00B05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初級發展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性輔導（</a:t>
            </a:r>
            <a:r>
              <a:rPr kumimoji="0" lang="en-US" altLang="zh-TW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W</a:t>
            </a:r>
            <a:r>
              <a:rPr kumimoji="0" lang="zh-TW" altLang="en-US" sz="1900" b="1" smtClean="0">
                <a:solidFill>
                  <a:prstClr val="black"/>
                </a:solidFill>
                <a:latin typeface="微軟正黑體"/>
                <a:ea typeface="微軟正黑體"/>
              </a:rPr>
              <a:t>）：全校性、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做得來與雙方得利與智慧性原則</a:t>
            </a:r>
            <a:r>
              <a:rPr kumimoji="0" lang="zh-TW" altLang="en-US" sz="1900" dirty="0" smtClean="0">
                <a:solidFill>
                  <a:prstClr val="black"/>
                </a:solidFill>
                <a:latin typeface="微軟正黑體" pitchFamily="34" charset="-120"/>
              </a:rPr>
              <a:t>；透過校長領軍的全校層級、導師的班級層級與輔導室支援層級共同合作達成。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5796136" y="1052513"/>
            <a:ext cx="2880320" cy="1261884"/>
          </a:xfrm>
          <a:prstGeom prst="rect">
            <a:avLst/>
          </a:prstGeom>
          <a:solidFill>
            <a:srgbClr val="FF0000">
              <a:alpha val="21960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三級處遇性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輔導（</a:t>
            </a:r>
            <a:r>
              <a:rPr kumimoji="0" lang="en-US" altLang="zh-TW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R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）：資源整合</a:t>
            </a:r>
            <a:r>
              <a:rPr kumimoji="0" lang="en-US" altLang="zh-TW" sz="1900" dirty="0" smtClean="0">
                <a:solidFill>
                  <a:prstClr val="black"/>
                </a:solidFill>
                <a:latin typeface="微軟正黑體" pitchFamily="34" charset="-120"/>
              </a:rPr>
              <a:t>; </a:t>
            </a:r>
            <a:r>
              <a:rPr kumimoji="0" lang="zh-TW" altLang="en-US" sz="1900" dirty="0" smtClean="0">
                <a:solidFill>
                  <a:prstClr val="black"/>
                </a:solidFill>
                <a:latin typeface="微軟正黑體" pitchFamily="34" charset="-120"/>
              </a:rPr>
              <a:t>學生輔導諮商中心主責；協助超出校內輔導資源可協助之學生。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275856" y="5301208"/>
            <a:ext cx="2362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sz="3200" dirty="0" smtClean="0">
                <a:solidFill>
                  <a:srgbClr val="00000C"/>
                </a:solidFill>
                <a:latin typeface="Gill Sans MT" pitchFamily="34" charset="0"/>
                <a:ea typeface="新細明體" charset="-120"/>
              </a:rPr>
              <a:t>至少</a:t>
            </a:r>
            <a:r>
              <a:rPr kumimoji="0" lang="en-US" altLang="zh-TW" sz="3200" dirty="0" smtClean="0">
                <a:solidFill>
                  <a:srgbClr val="00000C"/>
                </a:solidFill>
                <a:latin typeface="Gill Sans MT" pitchFamily="34" charset="0"/>
                <a:ea typeface="新細明體" charset="-120"/>
              </a:rPr>
              <a:t>80% </a:t>
            </a:r>
            <a:endParaRPr kumimoji="0" lang="en-US" altLang="zh-TW" sz="3200" dirty="0">
              <a:solidFill>
                <a:srgbClr val="00000C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251520" y="188640"/>
            <a:ext cx="8568952" cy="76944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0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  <a:ea typeface="微軟正黑體"/>
              </a:rPr>
              <a:t>學校三級輔導體制</a:t>
            </a:r>
            <a:endParaRPr kumimoji="0" lang="en-US" altLang="zh-TW" sz="4000" b="1" dirty="0">
              <a:solidFill>
                <a:prstClr val="black"/>
              </a:solidFill>
              <a:latin typeface="微軟正黑體"/>
              <a:ea typeface="微軟正黑體"/>
            </a:endParaRPr>
          </a:p>
        </p:txBody>
      </p:sp>
      <p:cxnSp>
        <p:nvCxnSpPr>
          <p:cNvPr id="17" name="直線單箭頭接點 16"/>
          <p:cNvCxnSpPr>
            <a:stCxn id="38919" idx="5"/>
            <a:endCxn id="38922" idx="1"/>
          </p:cNvCxnSpPr>
          <p:nvPr/>
        </p:nvCxnSpPr>
        <p:spPr>
          <a:xfrm>
            <a:off x="4590002" y="1304764"/>
            <a:ext cx="1206134" cy="37869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E8CD73-8C10-4527-B89F-94001A52B605}" type="slidenum">
              <a:rPr lang="zh-TW" altLang="en-US" smtClean="0">
                <a:solidFill>
                  <a:srgbClr val="E1F0FF">
                    <a:shade val="50000"/>
                    <a:satMod val="200000"/>
                  </a:srgbClr>
                </a:solidFill>
              </a:rPr>
              <a:pPr>
                <a:defRPr/>
              </a:pPr>
              <a:t>2</a:t>
            </a:fld>
            <a:endParaRPr lang="zh-TW" altLang="en-US">
              <a:solidFill>
                <a:srgbClr val="E1F0FF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0130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930" cy="114300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400" b="1" dirty="0" smtClean="0">
                <a:latin typeface="微軟正黑體" pitchFamily="34" charset="-120"/>
              </a:rPr>
              <a:t>三級學校輔導工作架構</a:t>
            </a:r>
            <a:r>
              <a:rPr lang="en-US" altLang="zh-TW" sz="4400" b="1" dirty="0" smtClean="0">
                <a:latin typeface="微軟正黑體" pitchFamily="34" charset="-120"/>
              </a:rPr>
              <a:t>(1)</a:t>
            </a:r>
            <a:endParaRPr lang="zh-TW" altLang="en-US" dirty="0"/>
          </a:p>
        </p:txBody>
      </p:sp>
      <p:sp>
        <p:nvSpPr>
          <p:cNvPr id="40962" name="內容版面配置區 2"/>
          <p:cNvSpPr>
            <a:spLocks noGrp="1"/>
          </p:cNvSpPr>
          <p:nvPr>
            <p:ph idx="1"/>
          </p:nvPr>
        </p:nvSpPr>
        <p:spPr>
          <a:xfrm>
            <a:off x="395536" y="1412875"/>
            <a:ext cx="8136904" cy="4800600"/>
          </a:xfrm>
        </p:spPr>
        <p:txBody>
          <a:bodyPr/>
          <a:lstStyle/>
          <a:p>
            <a:pPr algn="just"/>
            <a:r>
              <a:rPr lang="zh-TW" altLang="en-US" sz="2400" dirty="0" smtClean="0"/>
              <a:t>此架構在初級發展性輔導工作，強調一個全面性概念（</a:t>
            </a:r>
            <a:r>
              <a:rPr lang="en-US" altLang="zh-TW" sz="2400" dirty="0" smtClean="0"/>
              <a:t>Whole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concept</a:t>
            </a:r>
            <a:r>
              <a:rPr lang="zh-TW" altLang="en-US" sz="2400" dirty="0" smtClean="0"/>
              <a:t>），發展如何讓全校性動起來的介入策略。因此輔導室的功能是協助</a:t>
            </a:r>
            <a:r>
              <a:rPr lang="zh-TW" altLang="zh-TW" sz="2400" dirty="0" smtClean="0"/>
              <a:t>校長、學務處、</a:t>
            </a:r>
            <a:r>
              <a:rPr lang="zh-TW" altLang="en-US" sz="2400" dirty="0" smtClean="0"/>
              <a:t>教務處、</a:t>
            </a:r>
            <a:r>
              <a:rPr lang="zh-TW" altLang="zh-TW" sz="2400" dirty="0" smtClean="0"/>
              <a:t>導師</a:t>
            </a:r>
            <a:r>
              <a:rPr lang="zh-TW" altLang="en-US" sz="2400" dirty="0" smtClean="0"/>
              <a:t>運用輔導理念，提升其工作效能，達到發展性輔導工作之預防功效；</a:t>
            </a:r>
            <a:endParaRPr lang="en-US" altLang="zh-TW" sz="2400" dirty="0" smtClean="0"/>
          </a:p>
          <a:p>
            <a:pPr algn="just"/>
            <a:r>
              <a:rPr lang="zh-TW" altLang="en-US" sz="2400" dirty="0" smtClean="0"/>
              <a:t>在二級介入性輔導工作時，係針對</a:t>
            </a:r>
            <a:r>
              <a:rPr lang="zh-TW" altLang="en-US" sz="2400" dirty="0" smtClean="0">
                <a:latin typeface="微軟正黑體" pitchFamily="34" charset="-120"/>
              </a:rPr>
              <a:t>超出導師專業知能範圍且持續出現適應困難之學生，</a:t>
            </a:r>
            <a:r>
              <a:rPr lang="zh-TW" altLang="en-US" sz="2400" dirty="0" smtClean="0"/>
              <a:t>提供個別化與系統介入服務（</a:t>
            </a:r>
            <a:r>
              <a:rPr lang="en-US" altLang="zh-TW" sz="2400" dirty="0" smtClean="0"/>
              <a:t>Individualized &amp; System Intervention</a:t>
            </a:r>
            <a:r>
              <a:rPr lang="zh-TW" altLang="en-US" sz="2400" dirty="0" smtClean="0"/>
              <a:t>），並於過程中持續進行評估（</a:t>
            </a:r>
            <a:r>
              <a:rPr lang="en-US" altLang="zh-TW" sz="2400" dirty="0" smtClean="0"/>
              <a:t>Evaluation</a:t>
            </a:r>
            <a:r>
              <a:rPr lang="zh-TW" altLang="en-US" sz="2400" dirty="0" smtClean="0"/>
              <a:t>）；</a:t>
            </a:r>
            <a:endParaRPr lang="en-US" altLang="zh-TW" sz="2400" dirty="0" smtClean="0"/>
          </a:p>
          <a:p>
            <a:pPr algn="just"/>
            <a:r>
              <a:rPr lang="zh-TW" altLang="en-US" sz="2400" dirty="0" smtClean="0"/>
              <a:t>三級處遇性輔導工作則針對嚴重適應欠佳學生進行跨專業</a:t>
            </a:r>
            <a:r>
              <a:rPr lang="zh-TW" altLang="zh-TW" sz="2400" dirty="0" smtClean="0"/>
              <a:t>資源</a:t>
            </a:r>
            <a:r>
              <a:rPr lang="zh-TW" altLang="en-US" sz="2400" dirty="0" smtClean="0"/>
              <a:t>整合（</a:t>
            </a:r>
            <a:r>
              <a:rPr lang="en-US" altLang="zh-TW" sz="2400" dirty="0" smtClean="0"/>
              <a:t>Resource integration</a:t>
            </a:r>
            <a:r>
              <a:rPr lang="zh-TW" altLang="en-US" sz="2400" dirty="0" smtClean="0"/>
              <a:t>）之服務。</a:t>
            </a:r>
            <a:endParaRPr lang="en-US" altLang="zh-TW" sz="2400" dirty="0" smtClean="0"/>
          </a:p>
          <a:p>
            <a:r>
              <a:rPr lang="zh-TW" altLang="en-US" sz="2400" dirty="0" smtClean="0"/>
              <a:t>整個架構強調</a:t>
            </a:r>
            <a:r>
              <a:rPr lang="zh-TW" altLang="zh-TW" sz="2400" dirty="0" smtClean="0"/>
              <a:t>把力氣用在刀口上</a:t>
            </a:r>
            <a:r>
              <a:rPr lang="zh-TW" altLang="en-US" sz="2400" dirty="0" smtClean="0"/>
              <a:t>，讓輔導工作的介入，不僅幫助學生，同時讓參與合作者也因而獲益。</a:t>
            </a:r>
            <a:endParaRPr lang="en-US" altLang="zh-TW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466906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400" b="1" dirty="0" smtClean="0">
                <a:latin typeface="微軟正黑體" pitchFamily="34" charset="-120"/>
              </a:rPr>
              <a:t>三級學校輔導工作架構</a:t>
            </a:r>
            <a:r>
              <a:rPr lang="en-US" altLang="zh-TW" sz="4400" b="1" dirty="0" smtClean="0">
                <a:latin typeface="微軟正黑體" pitchFamily="34" charset="-120"/>
              </a:rPr>
              <a:t>(2)</a:t>
            </a:r>
            <a:endParaRPr lang="zh-TW" altLang="en-US" dirty="0"/>
          </a:p>
        </p:txBody>
      </p:sp>
      <p:sp>
        <p:nvSpPr>
          <p:cNvPr id="43010" name="內容版面配置區 2"/>
          <p:cNvSpPr>
            <a:spLocks noGrp="1"/>
          </p:cNvSpPr>
          <p:nvPr>
            <p:ph idx="1"/>
          </p:nvPr>
        </p:nvSpPr>
        <p:spPr>
          <a:xfrm>
            <a:off x="323528" y="1268760"/>
            <a:ext cx="8435156" cy="4800600"/>
          </a:xfrm>
        </p:spPr>
        <p:txBody>
          <a:bodyPr/>
          <a:lstStyle/>
          <a:p>
            <a:r>
              <a:rPr lang="zh-TW" altLang="en-US" sz="2400" dirty="0" smtClean="0"/>
              <a:t>初級發展性輔導工作：</a:t>
            </a:r>
            <a:endParaRPr lang="en-US" altLang="zh-TW" sz="2400" dirty="0" smtClean="0"/>
          </a:p>
          <a:p>
            <a:pPr lvl="1"/>
            <a:r>
              <a:rPr lang="zh-TW" altLang="en-US" sz="2400" b="1" dirty="0" smtClean="0">
                <a:solidFill>
                  <a:srgbClr val="FF0000"/>
                </a:solidFill>
              </a:rPr>
              <a:t>全體原則</a:t>
            </a:r>
            <a:r>
              <a:rPr lang="en-US" altLang="zh-TW" sz="2400" b="1" dirty="0" smtClean="0">
                <a:solidFill>
                  <a:srgbClr val="FF0000"/>
                </a:solidFill>
              </a:rPr>
              <a:t>(Whole Principle)</a:t>
            </a:r>
            <a:r>
              <a:rPr lang="zh-TW" altLang="en-US" sz="2400" dirty="0" smtClean="0"/>
              <a:t>：初</a:t>
            </a:r>
            <a:r>
              <a:rPr lang="zh-TW" altLang="zh-TW" sz="2400" dirty="0" smtClean="0"/>
              <a:t>級就是全校</a:t>
            </a:r>
            <a:r>
              <a:rPr lang="zh-TW" altLang="en-US" sz="2400" dirty="0" smtClean="0"/>
              <a:t>性的輔導工作</a:t>
            </a:r>
            <a:r>
              <a:rPr lang="zh-TW" altLang="zh-TW" sz="2400" dirty="0" smtClean="0"/>
              <a:t>，</a:t>
            </a:r>
            <a:r>
              <a:rPr lang="zh-TW" altLang="en-US" sz="2400" dirty="0" smtClean="0"/>
              <a:t>由</a:t>
            </a:r>
            <a:r>
              <a:rPr lang="zh-TW" altLang="zh-TW" sz="2400" dirty="0" smtClean="0"/>
              <a:t>校長、</a:t>
            </a:r>
            <a:r>
              <a:rPr lang="zh-TW" altLang="en-US" sz="2400" dirty="0" smtClean="0"/>
              <a:t>輔導室、教務處、</a:t>
            </a:r>
            <a:r>
              <a:rPr lang="zh-TW" altLang="zh-TW" sz="2400" dirty="0" smtClean="0"/>
              <a:t>學務處、導師</a:t>
            </a:r>
            <a:r>
              <a:rPr lang="en-US" altLang="zh-TW" sz="2400" dirty="0" smtClean="0"/>
              <a:t>……</a:t>
            </a:r>
            <a:r>
              <a:rPr lang="zh-TW" altLang="en-US" sz="2400" dirty="0" smtClean="0"/>
              <a:t>等全校教職員工共同</a:t>
            </a:r>
            <a:r>
              <a:rPr lang="zh-TW" altLang="zh-TW" sz="2400" dirty="0" smtClean="0"/>
              <a:t>努力</a:t>
            </a:r>
            <a:r>
              <a:rPr lang="zh-TW" altLang="en-US" sz="2400" dirty="0" smtClean="0"/>
              <a:t>。輔導室扮演催化者的角色，規劃全校性輔導工作，並協助</a:t>
            </a:r>
            <a:r>
              <a:rPr lang="en-US" altLang="zh-TW" sz="2400" dirty="0" smtClean="0"/>
              <a:t>/</a:t>
            </a:r>
            <a:r>
              <a:rPr lang="zh-TW" altLang="en-US" sz="2400" dirty="0" smtClean="0"/>
              <a:t>支援導師、教務處、學務處共同推動初級輔導工作。</a:t>
            </a:r>
            <a:endParaRPr lang="en-US" altLang="zh-TW" sz="2400" dirty="0" smtClean="0"/>
          </a:p>
          <a:p>
            <a:pPr lvl="1"/>
            <a:r>
              <a:rPr lang="zh-TW" altLang="en-US" sz="2400" b="1" dirty="0" smtClean="0">
                <a:solidFill>
                  <a:srgbClr val="FF0000"/>
                </a:solidFill>
              </a:rPr>
              <a:t>做得來與雙方得利原則（</a:t>
            </a:r>
            <a:r>
              <a:rPr lang="en-US" altLang="zh-TW" sz="2400" b="1" dirty="0" smtClean="0">
                <a:solidFill>
                  <a:srgbClr val="FF0000"/>
                </a:solidFill>
              </a:rPr>
              <a:t>Workable and Mutual Beneficial Principle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）</a:t>
            </a:r>
            <a:r>
              <a:rPr lang="zh-TW" altLang="en-US" sz="2400" dirty="0" smtClean="0"/>
              <a:t>：</a:t>
            </a:r>
            <a:r>
              <a:rPr lang="zh-TW" altLang="zh-TW" sz="2400" dirty="0" smtClean="0"/>
              <a:t>初級</a:t>
            </a:r>
            <a:r>
              <a:rPr lang="zh-TW" altLang="en-US" sz="2400" dirty="0" smtClean="0"/>
              <a:t>輔導</a:t>
            </a:r>
            <a:r>
              <a:rPr lang="zh-TW" altLang="zh-TW" sz="2400" dirty="0" smtClean="0"/>
              <a:t>工作</a:t>
            </a:r>
            <a:r>
              <a:rPr lang="zh-TW" altLang="en-US" sz="2400" dirty="0" smtClean="0"/>
              <a:t>要讓絕</a:t>
            </a:r>
            <a:r>
              <a:rPr lang="zh-TW" altLang="zh-TW" sz="2400" dirty="0" smtClean="0"/>
              <a:t>大多數學生</a:t>
            </a:r>
            <a:r>
              <a:rPr lang="zh-TW" altLang="en-US" sz="2400" dirty="0" smtClean="0"/>
              <a:t>、老師與行政人員做得到、也能從中受益。</a:t>
            </a:r>
            <a:endParaRPr lang="en-US" altLang="zh-TW" sz="2400" dirty="0" smtClean="0"/>
          </a:p>
          <a:p>
            <a:pPr lvl="1"/>
            <a:r>
              <a:rPr lang="zh-TW" altLang="en-US" sz="2400" b="1" dirty="0" smtClean="0">
                <a:solidFill>
                  <a:srgbClr val="FF0000"/>
                </a:solidFill>
              </a:rPr>
              <a:t>智慧原則（</a:t>
            </a:r>
            <a:r>
              <a:rPr lang="en-US" altLang="zh-TW" sz="2400" b="1" dirty="0" smtClean="0">
                <a:solidFill>
                  <a:srgbClr val="FF0000"/>
                </a:solidFill>
              </a:rPr>
              <a:t>Working Smart Not Working Hard 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）</a:t>
            </a:r>
            <a:r>
              <a:rPr lang="zh-TW" altLang="en-US" sz="2400" dirty="0" smtClean="0"/>
              <a:t>：</a:t>
            </a:r>
            <a:r>
              <a:rPr lang="zh-TW" altLang="zh-TW" sz="2400" dirty="0" smtClean="0"/>
              <a:t>初級</a:t>
            </a:r>
            <a:r>
              <a:rPr lang="zh-TW" altLang="en-US" sz="2400" dirty="0" smtClean="0"/>
              <a:t>輔導</a:t>
            </a:r>
            <a:r>
              <a:rPr lang="zh-TW" altLang="zh-TW" sz="2400" dirty="0" smtClean="0"/>
              <a:t>工作</a:t>
            </a:r>
            <a:r>
              <a:rPr lang="zh-TW" altLang="en-US" sz="2400" dirty="0" smtClean="0"/>
              <a:t>要</a:t>
            </a:r>
            <a:r>
              <a:rPr lang="zh-TW" altLang="zh-TW" sz="2400" dirty="0" smtClean="0"/>
              <a:t>具有牽一指而動全身的智慧效果，</a:t>
            </a:r>
            <a:r>
              <a:rPr lang="zh-TW" altLang="en-US" sz="2400" dirty="0" smtClean="0"/>
              <a:t>每增加一份新工作</a:t>
            </a:r>
            <a:r>
              <a:rPr lang="zh-TW" altLang="zh-TW" sz="2400" dirty="0" smtClean="0"/>
              <a:t>，</a:t>
            </a:r>
            <a:r>
              <a:rPr lang="zh-TW" altLang="en-US" sz="2400" dirty="0" smtClean="0"/>
              <a:t>就要能解決與降低目前常見的至少兩件學生管教與輔導問題。</a:t>
            </a:r>
          </a:p>
          <a:p>
            <a:pPr lvl="1"/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華人合作的秘訣</a:t>
            </a:r>
            <a:endParaRPr lang="zh-TW" altLang="en-US" sz="54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129211"/>
          </a:xfrm>
        </p:spPr>
        <p:txBody>
          <a:bodyPr/>
          <a:lstStyle/>
          <a:p>
            <a:pPr algn="ctr">
              <a:buNone/>
            </a:pPr>
            <a:r>
              <a:rPr lang="zh-TW" altLang="zh-TW" sz="4800" b="1" dirty="0" smtClean="0">
                <a:latin typeface="微軟正黑體" pitchFamily="34" charset="-120"/>
                <a:ea typeface="微軟正黑體" pitchFamily="34" charset="-120"/>
              </a:rPr>
              <a:t>先義後利者榮，先利後義者辱</a:t>
            </a:r>
            <a:endParaRPr lang="zh-TW" altLang="zh-TW" sz="48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buNone/>
            </a:pPr>
            <a:r>
              <a:rPr lang="zh-TW" altLang="zh-TW" sz="4800" dirty="0" smtClean="0">
                <a:latin typeface="微軟正黑體" pitchFamily="34" charset="-120"/>
                <a:ea typeface="微軟正黑體" pitchFamily="34" charset="-120"/>
              </a:rPr>
              <a:t>——品讀《荀子·榮辱篇》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54938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400" b="1" dirty="0" smtClean="0">
                <a:latin typeface="微軟正黑體" pitchFamily="34" charset="-120"/>
              </a:rPr>
              <a:t>三級學校輔導工作架構</a:t>
            </a:r>
            <a:r>
              <a:rPr lang="en-US" altLang="zh-TW" sz="4400" b="1" dirty="0" smtClean="0">
                <a:latin typeface="微軟正黑體" pitchFamily="34" charset="-120"/>
              </a:rPr>
              <a:t>(3)</a:t>
            </a:r>
            <a:endParaRPr lang="zh-TW" altLang="en-US" dirty="0"/>
          </a:p>
        </p:txBody>
      </p:sp>
      <p:sp>
        <p:nvSpPr>
          <p:cNvPr id="44034" name="內容版面配置區 2"/>
          <p:cNvSpPr>
            <a:spLocks noGrp="1"/>
          </p:cNvSpPr>
          <p:nvPr>
            <p:ph idx="1"/>
          </p:nvPr>
        </p:nvSpPr>
        <p:spPr>
          <a:xfrm>
            <a:off x="179512" y="1628775"/>
            <a:ext cx="8712968" cy="4440238"/>
          </a:xfrm>
        </p:spPr>
        <p:txBody>
          <a:bodyPr/>
          <a:lstStyle/>
          <a:p>
            <a:r>
              <a:rPr lang="zh-TW" altLang="en-US" sz="2800" dirty="0" smtClean="0"/>
              <a:t>二級介入性輔導工作：</a:t>
            </a:r>
            <a:endParaRPr lang="en-US" altLang="zh-TW" sz="2800" dirty="0" smtClean="0"/>
          </a:p>
          <a:p>
            <a:pPr lvl="1"/>
            <a:r>
              <a:rPr lang="zh-TW" altLang="zh-TW" sz="2400" u="sng" dirty="0" smtClean="0"/>
              <a:t>二級</a:t>
            </a:r>
            <a:r>
              <a:rPr lang="zh-TW" altLang="en-US" sz="2400" dirty="0" smtClean="0"/>
              <a:t>以</a:t>
            </a:r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</a:rPr>
              <a:t>針對超出</a:t>
            </a:r>
            <a:r>
              <a:rPr lang="zh-TW" altLang="en-US" sz="2400" b="1" dirty="0" smtClean="0">
                <a:solidFill>
                  <a:srgbClr val="000000"/>
                </a:solidFill>
                <a:latin typeface="微軟正黑體" pitchFamily="34" charset="-120"/>
              </a:rPr>
              <a:t>導師輔導專業知能範圍</a:t>
            </a:r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</a:rPr>
              <a:t>、</a:t>
            </a:r>
            <a:r>
              <a:rPr lang="zh-TW" altLang="en-US" sz="2400" b="1" dirty="0" smtClean="0">
                <a:solidFill>
                  <a:srgbClr val="000000"/>
                </a:solidFill>
                <a:latin typeface="微軟正黑體" pitchFamily="34" charset="-120"/>
              </a:rPr>
              <a:t>持續出現適應困難</a:t>
            </a:r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</a:rPr>
              <a:t>、</a:t>
            </a:r>
            <a:r>
              <a:rPr lang="zh-TW" altLang="en-US" sz="2400" b="1" dirty="0" smtClean="0">
                <a:solidFill>
                  <a:srgbClr val="000000"/>
                </a:solidFill>
                <a:latin typeface="微軟正黑體" pitchFamily="34" charset="-120"/>
              </a:rPr>
              <a:t>問題無法自行改善</a:t>
            </a:r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</a:rPr>
              <a:t>之學生，及早進行介入性輔導</a:t>
            </a:r>
            <a:endParaRPr lang="en-US" altLang="zh-TW" sz="2400" dirty="0" smtClean="0">
              <a:solidFill>
                <a:srgbClr val="000000"/>
              </a:solidFill>
              <a:latin typeface="微軟正黑體" pitchFamily="34" charset="-120"/>
            </a:endParaRPr>
          </a:p>
          <a:p>
            <a:pPr lvl="1"/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</a:rPr>
              <a:t>主要規劃與推動單位為輔導處室，</a:t>
            </a:r>
            <a:r>
              <a:rPr lang="zh-TW" altLang="zh-TW" sz="2400" dirty="0" smtClean="0"/>
              <a:t>輔導</a:t>
            </a:r>
            <a:r>
              <a:rPr lang="zh-TW" altLang="en-US" sz="2400" dirty="0" smtClean="0"/>
              <a:t>教</a:t>
            </a:r>
            <a:r>
              <a:rPr lang="zh-TW" altLang="zh-TW" sz="2400" dirty="0" smtClean="0"/>
              <a:t>師為主</a:t>
            </a:r>
            <a:r>
              <a:rPr lang="zh-TW" altLang="en-US" sz="2400" dirty="0" smtClean="0"/>
              <a:t>要執行者</a:t>
            </a:r>
            <a:endParaRPr lang="en-US" altLang="zh-TW" sz="2400" dirty="0" smtClean="0"/>
          </a:p>
          <a:p>
            <a:pPr lvl="1"/>
            <a:r>
              <a:rPr lang="zh-TW" altLang="en-US" sz="2400" dirty="0" smtClean="0"/>
              <a:t>二級介入性輔導工作重視：</a:t>
            </a:r>
          </a:p>
          <a:p>
            <a:pPr lvl="2"/>
            <a:r>
              <a:rPr lang="zh-TW" altLang="en-US" sz="2100" b="1" dirty="0" smtClean="0">
                <a:solidFill>
                  <a:srgbClr val="FF0000"/>
                </a:solidFill>
                <a:latin typeface="微軟正黑體" pitchFamily="34" charset="-120"/>
              </a:rPr>
              <a:t>個別化（</a:t>
            </a:r>
            <a:r>
              <a:rPr lang="en-US" altLang="zh-TW" sz="2100" b="1" dirty="0" smtClean="0">
                <a:solidFill>
                  <a:srgbClr val="FF0000"/>
                </a:solidFill>
                <a:latin typeface="微軟正黑體" pitchFamily="34" charset="-120"/>
              </a:rPr>
              <a:t>Individualized</a:t>
            </a:r>
            <a:r>
              <a:rPr lang="zh-TW" altLang="en-US" sz="2100" b="1" dirty="0" smtClean="0">
                <a:solidFill>
                  <a:srgbClr val="FF0000"/>
                </a:solidFill>
                <a:latin typeface="微軟正黑體" pitchFamily="34" charset="-120"/>
              </a:rPr>
              <a:t>）</a:t>
            </a:r>
            <a:r>
              <a:rPr lang="zh-TW" altLang="en-US" sz="2100" b="1" dirty="0" smtClean="0">
                <a:latin typeface="微軟正黑體" pitchFamily="34" charset="-120"/>
              </a:rPr>
              <a:t>：</a:t>
            </a:r>
            <a:r>
              <a:rPr lang="zh-TW" altLang="en-US" sz="2100" dirty="0" smtClean="0">
                <a:latin typeface="微軟正黑體" pitchFamily="34" charset="-120"/>
              </a:rPr>
              <a:t>重視與評估學生的個別差異需求</a:t>
            </a:r>
            <a:endParaRPr lang="en-US" altLang="zh-TW" sz="2100" dirty="0" smtClean="0">
              <a:solidFill>
                <a:srgbClr val="FF0000"/>
              </a:solidFill>
              <a:latin typeface="微軟正黑體" pitchFamily="34" charset="-120"/>
            </a:endParaRPr>
          </a:p>
          <a:p>
            <a:pPr lvl="2"/>
            <a:r>
              <a:rPr lang="zh-TW" altLang="en-US" sz="2100" b="1" dirty="0" smtClean="0">
                <a:solidFill>
                  <a:srgbClr val="FF0000"/>
                </a:solidFill>
                <a:latin typeface="微軟正黑體" pitchFamily="34" charset="-120"/>
              </a:rPr>
              <a:t>系統合作（</a:t>
            </a:r>
            <a:r>
              <a:rPr lang="en-US" altLang="zh-TW" sz="2100" b="1" dirty="0" smtClean="0">
                <a:solidFill>
                  <a:srgbClr val="FF0000"/>
                </a:solidFill>
                <a:latin typeface="微軟正黑體" pitchFamily="34" charset="-120"/>
              </a:rPr>
              <a:t>System</a:t>
            </a:r>
            <a:r>
              <a:rPr lang="zh-TW" altLang="en-US" sz="2100" b="1" dirty="0" smtClean="0">
                <a:solidFill>
                  <a:srgbClr val="FF0000"/>
                </a:solidFill>
                <a:latin typeface="微軟正黑體" pitchFamily="34" charset="-120"/>
              </a:rPr>
              <a:t> </a:t>
            </a:r>
            <a:r>
              <a:rPr lang="en-US" altLang="zh-TW" sz="2100" b="1" dirty="0" smtClean="0">
                <a:solidFill>
                  <a:srgbClr val="FF0000"/>
                </a:solidFill>
                <a:latin typeface="微軟正黑體" pitchFamily="34" charset="-120"/>
              </a:rPr>
              <a:t>collaboration</a:t>
            </a:r>
            <a:r>
              <a:rPr lang="zh-TW" altLang="en-US" sz="2100" b="1" dirty="0" smtClean="0">
                <a:solidFill>
                  <a:srgbClr val="FF0000"/>
                </a:solidFill>
                <a:latin typeface="微軟正黑體" pitchFamily="34" charset="-120"/>
              </a:rPr>
              <a:t>）的輔導策略</a:t>
            </a:r>
            <a:r>
              <a:rPr lang="zh-TW" altLang="en-US" sz="2100" dirty="0" smtClean="0">
                <a:latin typeface="微軟正黑體" pitchFamily="34" charset="-120"/>
              </a:rPr>
              <a:t>：雙師合作、親師師合作</a:t>
            </a:r>
            <a:r>
              <a:rPr lang="en-US" altLang="zh-TW" sz="2100" dirty="0" smtClean="0">
                <a:latin typeface="微軟正黑體" pitchFamily="34" charset="-120"/>
              </a:rPr>
              <a:t>…</a:t>
            </a:r>
          </a:p>
          <a:p>
            <a:pPr lvl="2"/>
            <a:r>
              <a:rPr lang="zh-TW" altLang="en-US" sz="2100" b="1" dirty="0" smtClean="0">
                <a:solidFill>
                  <a:srgbClr val="FF0000"/>
                </a:solidFill>
                <a:latin typeface="微軟正黑體" pitchFamily="34" charset="-120"/>
              </a:rPr>
              <a:t>效能評估</a:t>
            </a:r>
            <a:r>
              <a:rPr lang="en-US" altLang="zh-TW" sz="2100" b="1" dirty="0" smtClean="0">
                <a:solidFill>
                  <a:srgbClr val="FF0000"/>
                </a:solidFill>
                <a:latin typeface="微軟正黑體" pitchFamily="34" charset="-120"/>
              </a:rPr>
              <a:t>(Evaluation)</a:t>
            </a:r>
            <a:r>
              <a:rPr lang="zh-TW" altLang="en-US" sz="2100" dirty="0" smtClean="0">
                <a:latin typeface="微軟正黑體" pitchFamily="34" charset="-120"/>
              </a:rPr>
              <a:t>：回饋性評估受輔學生的輔導成效</a:t>
            </a:r>
            <a:endParaRPr lang="en-US" altLang="zh-TW" sz="2100" dirty="0" smtClean="0">
              <a:latin typeface="微軟正黑體" pitchFamily="34" charset="-120"/>
            </a:endParaRPr>
          </a:p>
          <a:p>
            <a:pPr lvl="1"/>
            <a:r>
              <a:rPr lang="zh-TW" altLang="en-US" sz="2400" dirty="0" smtClean="0"/>
              <a:t>此階段不僅針對有輔導需求學生提供個別與小團體輔導，並且有計畫性地納入</a:t>
            </a:r>
            <a:r>
              <a:rPr lang="zh-TW" altLang="zh-TW" sz="2400" dirty="0" smtClean="0"/>
              <a:t>導師與家長（特別是導師）的諮詢服務</a:t>
            </a:r>
            <a:r>
              <a:rPr lang="zh-TW" altLang="en-US" sz="2400" dirty="0" smtClean="0"/>
              <a:t>與合作</a:t>
            </a:r>
            <a:endParaRPr lang="en-US" altLang="zh-TW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424863" cy="1143000"/>
          </a:xfrm>
          <a:solidFill>
            <a:schemeClr val="bg2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US" altLang="zh-TW" sz="3200" dirty="0" smtClean="0">
                <a:solidFill>
                  <a:schemeClr val="tx1"/>
                </a:solidFill>
              </a:rPr>
              <a:t>2012</a:t>
            </a:r>
            <a:r>
              <a:rPr lang="zh-TW" altLang="en-US" sz="3200" dirty="0" smtClean="0">
                <a:solidFill>
                  <a:schemeClr val="tx1"/>
                </a:solidFill>
              </a:rPr>
              <a:t>年雙師合作</a:t>
            </a:r>
            <a:r>
              <a:rPr lang="en-US" altLang="zh-TW" sz="3200" dirty="0" smtClean="0">
                <a:solidFill>
                  <a:schemeClr val="tx1"/>
                </a:solidFill>
              </a:rPr>
              <a:t>DEM</a:t>
            </a:r>
            <a:r>
              <a:rPr lang="zh-TW" altLang="en-US" sz="3200" dirty="0" smtClean="0">
                <a:solidFill>
                  <a:schemeClr val="tx1"/>
                </a:solidFill>
              </a:rPr>
              <a:t>小團體輔導方案實驗：四種情緒策略的進步情形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1026" name="內容版面配置區 4"/>
          <p:cNvGraphicFramePr>
            <a:graphicFrameLocks noGrp="1"/>
          </p:cNvGraphicFramePr>
          <p:nvPr>
            <p:ph idx="1"/>
          </p:nvPr>
        </p:nvGraphicFramePr>
        <p:xfrm>
          <a:off x="1187624" y="1124744"/>
          <a:ext cx="7600950" cy="490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r:id="rId4" imgW="7602371" imgH="4901609" progId="Excel.Sheet.8">
                  <p:embed/>
                </p:oleObj>
              </mc:Choice>
              <mc:Fallback>
                <p:oleObj r:id="rId4" imgW="7602371" imgH="4901609" progId="Excel.Sheet.8">
                  <p:embed/>
                  <p:pic>
                    <p:nvPicPr>
                      <p:cNvPr id="0" name="內容版面配置區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1124744"/>
                        <a:ext cx="7600950" cy="490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10737E-8B2F-435B-BF5A-36E4CED7DC3E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251520" y="594928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資料引自王麗斐、李旻陽、羅明華</a:t>
            </a:r>
            <a:r>
              <a:rPr lang="en-US" altLang="zh-TW" b="1" dirty="0" smtClean="0">
                <a:solidFill>
                  <a:srgbClr val="C00000"/>
                </a:solidFill>
              </a:rPr>
              <a:t>(2012)</a:t>
            </a:r>
            <a:r>
              <a:rPr lang="zh-TW" altLang="zh-TW" dirty="0" smtClean="0">
                <a:solidFill>
                  <a:srgbClr val="C00000"/>
                </a:solidFill>
              </a:rPr>
              <a:t> 。</a:t>
            </a:r>
            <a:r>
              <a:rPr lang="zh-TW" altLang="zh-TW" b="1" dirty="0" smtClean="0">
                <a:solidFill>
                  <a:srgbClr val="C00000"/>
                </a:solidFill>
              </a:rPr>
              <a:t>「雙師合作」之兒童雙元情緒管理小團體輔導方案之探索研究</a:t>
            </a:r>
            <a:r>
              <a:rPr lang="zh-TW" altLang="zh-TW" dirty="0" smtClean="0">
                <a:solidFill>
                  <a:srgbClr val="C00000"/>
                </a:solidFill>
              </a:rPr>
              <a:t>。國科會專題研究計畫（</a:t>
            </a:r>
            <a:r>
              <a:rPr lang="en-US" altLang="zh-TW" dirty="0" smtClean="0">
                <a:solidFill>
                  <a:srgbClr val="C00000"/>
                </a:solidFill>
              </a:rPr>
              <a:t>101-2410-H-003-014-MY2</a:t>
            </a:r>
            <a:r>
              <a:rPr lang="zh-TW" altLang="zh-TW" dirty="0" smtClean="0">
                <a:solidFill>
                  <a:srgbClr val="C00000"/>
                </a:solidFill>
              </a:rPr>
              <a:t>）。</a:t>
            </a:r>
            <a:endParaRPr lang="en-US" altLang="zh-TW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137525" cy="1143000"/>
          </a:xfrm>
          <a:solidFill>
            <a:schemeClr val="bg2"/>
          </a:solidFill>
        </p:spPr>
        <p:txBody>
          <a:bodyPr/>
          <a:lstStyle/>
          <a:p>
            <a:pPr>
              <a:defRPr/>
            </a:pPr>
            <a:r>
              <a:rPr lang="en-US" altLang="zh-TW" sz="3200" dirty="0" smtClean="0">
                <a:solidFill>
                  <a:schemeClr val="tx1"/>
                </a:solidFill>
              </a:rPr>
              <a:t>2012</a:t>
            </a:r>
            <a:r>
              <a:rPr lang="zh-TW" altLang="en-US" sz="3200" dirty="0" smtClean="0">
                <a:solidFill>
                  <a:schemeClr val="tx1"/>
                </a:solidFill>
              </a:rPr>
              <a:t>年雙師合作</a:t>
            </a:r>
            <a:r>
              <a:rPr lang="en-US" altLang="zh-TW" sz="3200" dirty="0" smtClean="0">
                <a:solidFill>
                  <a:schemeClr val="tx1"/>
                </a:solidFill>
              </a:rPr>
              <a:t>DEM</a:t>
            </a:r>
            <a:r>
              <a:rPr lang="zh-TW" altLang="en-US" sz="3200" dirty="0" smtClean="0">
                <a:solidFill>
                  <a:schemeClr val="tx1"/>
                </a:solidFill>
              </a:rPr>
              <a:t>小團體輔導方案實驗：問題解決態度的進步情形（續）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2050" name="內容版面配置區 4"/>
          <p:cNvGraphicFramePr>
            <a:graphicFrameLocks noGrp="1"/>
          </p:cNvGraphicFramePr>
          <p:nvPr>
            <p:ph idx="1"/>
          </p:nvPr>
        </p:nvGraphicFramePr>
        <p:xfrm>
          <a:off x="626294" y="1412776"/>
          <a:ext cx="8517706" cy="474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r:id="rId4" imgW="7602371" imgH="4901609" progId="Excel.Sheet.8">
                  <p:embed/>
                </p:oleObj>
              </mc:Choice>
              <mc:Fallback>
                <p:oleObj r:id="rId4" imgW="7602371" imgH="4901609" progId="Excel.Sheet.8">
                  <p:embed/>
                  <p:pic>
                    <p:nvPicPr>
                      <p:cNvPr id="0" name="內容版面配置區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294" y="1412776"/>
                        <a:ext cx="8517706" cy="474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643AC1-8371-43BD-8FB0-4B147B7B8504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9024" y="602128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資料引自王麗斐、李旻陽、羅明華</a:t>
            </a:r>
            <a:r>
              <a:rPr lang="en-US" altLang="zh-TW" b="1" dirty="0" smtClean="0">
                <a:solidFill>
                  <a:srgbClr val="C00000"/>
                </a:solidFill>
              </a:rPr>
              <a:t>(2012)</a:t>
            </a:r>
            <a:r>
              <a:rPr lang="zh-TW" altLang="zh-TW" dirty="0" smtClean="0">
                <a:solidFill>
                  <a:srgbClr val="C00000"/>
                </a:solidFill>
              </a:rPr>
              <a:t> 。</a:t>
            </a:r>
            <a:r>
              <a:rPr lang="zh-TW" altLang="zh-TW" b="1" dirty="0" smtClean="0">
                <a:solidFill>
                  <a:srgbClr val="C00000"/>
                </a:solidFill>
              </a:rPr>
              <a:t>「雙師合作」之兒童雙元情緒管理小團體輔導方案之探索研究</a:t>
            </a:r>
            <a:r>
              <a:rPr lang="zh-TW" altLang="zh-TW" dirty="0" smtClean="0">
                <a:solidFill>
                  <a:srgbClr val="C00000"/>
                </a:solidFill>
              </a:rPr>
              <a:t>。國科會專題研究計畫（</a:t>
            </a:r>
            <a:r>
              <a:rPr lang="en-US" altLang="zh-TW" dirty="0" smtClean="0">
                <a:solidFill>
                  <a:srgbClr val="C00000"/>
                </a:solidFill>
              </a:rPr>
              <a:t>101-2410-H-003-014-MY2</a:t>
            </a:r>
            <a:r>
              <a:rPr lang="zh-TW" altLang="zh-TW" dirty="0" smtClean="0">
                <a:solidFill>
                  <a:srgbClr val="C00000"/>
                </a:solidFill>
              </a:rPr>
              <a:t>）。</a:t>
            </a:r>
            <a:endParaRPr lang="en-US" altLang="zh-TW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288" y="274638"/>
            <a:ext cx="8539162" cy="1143000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zh-TW" sz="4000" dirty="0" smtClean="0">
                <a:solidFill>
                  <a:schemeClr val="tx1"/>
                </a:solidFill>
              </a:rPr>
              <a:t>2012</a:t>
            </a:r>
            <a:r>
              <a:rPr lang="zh-TW" altLang="en-US" sz="4000" dirty="0" smtClean="0">
                <a:solidFill>
                  <a:schemeClr val="tx1"/>
                </a:solidFill>
              </a:rPr>
              <a:t>年雙師合作</a:t>
            </a:r>
            <a:r>
              <a:rPr lang="en-US" altLang="zh-TW" sz="4000" dirty="0" smtClean="0">
                <a:solidFill>
                  <a:schemeClr val="tx1"/>
                </a:solidFill>
              </a:rPr>
              <a:t>DEM</a:t>
            </a:r>
            <a:r>
              <a:rPr lang="zh-TW" altLang="en-US" sz="4000" dirty="0" smtClean="0">
                <a:solidFill>
                  <a:schemeClr val="tx1"/>
                </a:solidFill>
              </a:rPr>
              <a:t>小團體輔導方案實驗：學校適應的進步情形</a:t>
            </a:r>
            <a:r>
              <a:rPr lang="zh-TW" altLang="en-US" dirty="0" smtClean="0">
                <a:solidFill>
                  <a:schemeClr val="tx1"/>
                </a:solidFill>
              </a:rPr>
              <a:t>（續）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3074" name="內容版面配置區 4"/>
          <p:cNvGraphicFramePr>
            <a:graphicFrameLocks noGrp="1"/>
          </p:cNvGraphicFramePr>
          <p:nvPr>
            <p:ph idx="1"/>
          </p:nvPr>
        </p:nvGraphicFramePr>
        <p:xfrm>
          <a:off x="323528" y="1268760"/>
          <a:ext cx="8352928" cy="490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r:id="rId4" imgW="7602371" imgH="4901609" progId="Excel.Sheet.8">
                  <p:embed/>
                </p:oleObj>
              </mc:Choice>
              <mc:Fallback>
                <p:oleObj r:id="rId4" imgW="7602371" imgH="4901609" progId="Excel.Sheet.8">
                  <p:embed/>
                  <p:pic>
                    <p:nvPicPr>
                      <p:cNvPr id="0" name="內容版面配置區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268760"/>
                        <a:ext cx="8352928" cy="490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90DFD-74ED-4CA9-9AEA-533A4E13561A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9024" y="602128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資料引自王麗斐、李旻陽、羅明華</a:t>
            </a:r>
            <a:r>
              <a:rPr lang="en-US" altLang="zh-TW" b="1" dirty="0" smtClean="0">
                <a:solidFill>
                  <a:srgbClr val="C00000"/>
                </a:solidFill>
              </a:rPr>
              <a:t>(2012)</a:t>
            </a:r>
            <a:r>
              <a:rPr lang="zh-TW" altLang="zh-TW" dirty="0" smtClean="0">
                <a:solidFill>
                  <a:srgbClr val="C00000"/>
                </a:solidFill>
              </a:rPr>
              <a:t> 。</a:t>
            </a:r>
            <a:r>
              <a:rPr lang="zh-TW" altLang="zh-TW" b="1" dirty="0" smtClean="0">
                <a:solidFill>
                  <a:srgbClr val="C00000"/>
                </a:solidFill>
              </a:rPr>
              <a:t>「雙師合作」之兒童雙元情緒管理小團體輔導方案之探索研究</a:t>
            </a:r>
            <a:r>
              <a:rPr lang="zh-TW" altLang="zh-TW" dirty="0" smtClean="0">
                <a:solidFill>
                  <a:srgbClr val="C00000"/>
                </a:solidFill>
              </a:rPr>
              <a:t>。國科會專題研究計畫（</a:t>
            </a:r>
            <a:r>
              <a:rPr lang="en-US" altLang="zh-TW" dirty="0" smtClean="0">
                <a:solidFill>
                  <a:srgbClr val="C00000"/>
                </a:solidFill>
              </a:rPr>
              <a:t>101-2410-H-003-014-MY2</a:t>
            </a:r>
            <a:r>
              <a:rPr lang="zh-TW" altLang="zh-TW" dirty="0" smtClean="0">
                <a:solidFill>
                  <a:srgbClr val="C00000"/>
                </a:solidFill>
              </a:rPr>
              <a:t>）。</a:t>
            </a:r>
            <a:endParaRPr lang="en-US" altLang="zh-TW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10922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400" b="1" dirty="0" smtClean="0">
                <a:latin typeface="微軟正黑體" pitchFamily="34" charset="-120"/>
              </a:rPr>
              <a:t>三級學校輔導工作架構</a:t>
            </a:r>
            <a:r>
              <a:rPr lang="en-US" altLang="zh-TW" sz="4400" b="1" dirty="0" smtClean="0">
                <a:latin typeface="微軟正黑體" pitchFamily="34" charset="-120"/>
              </a:rPr>
              <a:t>(4)</a:t>
            </a:r>
            <a:endParaRPr lang="zh-TW" altLang="en-US" dirty="0"/>
          </a:p>
        </p:txBody>
      </p:sp>
      <p:sp>
        <p:nvSpPr>
          <p:cNvPr id="43010" name="內容版面配置區 2"/>
          <p:cNvSpPr>
            <a:spLocks noGrp="1"/>
          </p:cNvSpPr>
          <p:nvPr>
            <p:ph idx="1"/>
          </p:nvPr>
        </p:nvSpPr>
        <p:spPr>
          <a:xfrm>
            <a:off x="539552" y="1340768"/>
            <a:ext cx="7777163" cy="5111750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三級處遇性輔導工作：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sz="2600" u="sng" dirty="0" smtClean="0"/>
              <a:t>三</a:t>
            </a:r>
            <a:r>
              <a:rPr lang="zh-TW" altLang="zh-TW" sz="2600" u="sng" dirty="0" smtClean="0"/>
              <a:t>級</a:t>
            </a:r>
            <a:r>
              <a:rPr lang="zh-TW" altLang="en-US" sz="2600" dirty="0" smtClean="0"/>
              <a:t>主要針對嚴重適應欠佳學生或校園危機，提供跨專業</a:t>
            </a:r>
            <a:r>
              <a:rPr lang="zh-TW" altLang="zh-TW" sz="2600" dirty="0" smtClean="0"/>
              <a:t>資源</a:t>
            </a:r>
            <a:r>
              <a:rPr lang="zh-TW" altLang="en-US" sz="2600" dirty="0" smtClean="0"/>
              <a:t>整合</a:t>
            </a:r>
            <a:r>
              <a:rPr lang="zh-TW" altLang="en-US" sz="2400" dirty="0" smtClean="0"/>
              <a:t>（</a:t>
            </a:r>
            <a:r>
              <a:rPr lang="en-US" altLang="zh-TW" sz="2400" dirty="0" smtClean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R</a:t>
            </a:r>
            <a:r>
              <a:rPr lang="en-US" altLang="zh-TW" sz="2400" dirty="0" smtClean="0">
                <a:solidFill>
                  <a:srgbClr val="C00000"/>
                </a:solidFill>
              </a:rPr>
              <a:t>esource Integration</a:t>
            </a:r>
            <a:r>
              <a:rPr lang="zh-TW" altLang="en-US" sz="2400" dirty="0" smtClean="0"/>
              <a:t>）</a:t>
            </a:r>
            <a:r>
              <a:rPr lang="zh-TW" altLang="en-US" sz="2600" dirty="0" smtClean="0"/>
              <a:t>之處遇性輔導服務。</a:t>
            </a:r>
            <a:endParaRPr lang="en-US" altLang="zh-TW" sz="2600" dirty="0" smtClean="0"/>
          </a:p>
          <a:p>
            <a:pPr lvl="1">
              <a:defRPr/>
            </a:pPr>
            <a:r>
              <a:rPr lang="zh-TW" altLang="en-US" sz="2600" dirty="0" smtClean="0">
                <a:latin typeface="微軟正黑體" pitchFamily="34" charset="-120"/>
              </a:rPr>
              <a:t>校內主要執行單位為輔導室，校外為學生輔導諮商中心及其他外部專業輔導資源。</a:t>
            </a:r>
            <a:endParaRPr lang="en-US" altLang="zh-TW" sz="2600" dirty="0" smtClean="0"/>
          </a:p>
          <a:p>
            <a:pPr lvl="1">
              <a:defRPr/>
            </a:pPr>
            <a:r>
              <a:rPr lang="zh-TW" altLang="en-US" sz="2600" dirty="0" smtClean="0"/>
              <a:t>此階段學生的問題更複雜，與系統的糾結更嚴重，單靠學校的資源不容易有效處理，需要透過</a:t>
            </a:r>
            <a:r>
              <a:rPr lang="zh-TW" altLang="zh-TW" sz="2600" dirty="0" smtClean="0"/>
              <a:t>跨專業合作與資源整合</a:t>
            </a:r>
            <a:r>
              <a:rPr lang="zh-TW" altLang="en-US" sz="2600" dirty="0" smtClean="0"/>
              <a:t>來達到目的，因此需要學校輔導人員與輔諮中心的專業人員共同合作，以達成輔導目標</a:t>
            </a:r>
            <a:r>
              <a:rPr lang="zh-TW" altLang="zh-TW" sz="2600" dirty="0" smtClean="0"/>
              <a:t>。</a:t>
            </a:r>
            <a:endParaRPr lang="en-US" altLang="zh-TW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資料庫圖表 2"/>
          <p:cNvGraphicFramePr/>
          <p:nvPr/>
        </p:nvGraphicFramePr>
        <p:xfrm>
          <a:off x="179512" y="260648"/>
          <a:ext cx="8748464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195736" y="6237312"/>
            <a:ext cx="4257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2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2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en-US" altLang="zh-TW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zh-TW" altLang="en-US" dirty="0" smtClean="0">
                <a:solidFill>
                  <a:prstClr val="black"/>
                </a:solidFill>
                <a:latin typeface="微軟正黑體"/>
                <a:ea typeface="微軟正黑體"/>
              </a:rPr>
              <a:t>「</a:t>
            </a:r>
            <a:r>
              <a:rPr lang="zh-TW" altLang="en-US" dirty="0">
                <a:solidFill>
                  <a:prstClr val="black"/>
                </a:solidFill>
                <a:latin typeface="微軟正黑體"/>
                <a:ea typeface="微軟正黑體"/>
              </a:rPr>
              <a:t>以學生為本」的</a:t>
            </a:r>
            <a:r>
              <a:rPr lang="zh-TW" altLang="en-US" dirty="0" smtClean="0">
                <a:solidFill>
                  <a:prstClr val="black"/>
                </a:solidFill>
                <a:latin typeface="微軟正黑體"/>
                <a:ea typeface="微軟正黑體"/>
              </a:rPr>
              <a:t>輔導資源圖</a:t>
            </a:r>
            <a:endParaRPr lang="zh-TW" altLang="en-US" dirty="0">
              <a:solidFill>
                <a:prstClr val="black"/>
              </a:solidFill>
              <a:latin typeface="微軟正黑體"/>
              <a:ea typeface="微軟正黑體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1D7845-4EDC-47D6-A2A3-78F1A3422E25}" type="slidenum">
              <a:rPr lang="zh-TW" altLang="en-US" smtClean="0">
                <a:solidFill>
                  <a:srgbClr val="E1F0FF">
                    <a:shade val="50000"/>
                    <a:satMod val="200000"/>
                  </a:srgbClr>
                </a:solidFill>
              </a:rPr>
              <a:pPr>
                <a:defRPr/>
              </a:pPr>
              <a:t>11</a:t>
            </a:fld>
            <a:endParaRPr lang="zh-TW" altLang="en-US">
              <a:solidFill>
                <a:srgbClr val="E1F0FF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66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資料圖表 10"/>
          <p:cNvPicPr>
            <a:picLocks noChangeArrowheads="1"/>
          </p:cNvPicPr>
          <p:nvPr/>
        </p:nvPicPr>
        <p:blipFill>
          <a:blip r:embed="rId2" cstate="print"/>
          <a:srcRect b="-55"/>
          <a:stretch>
            <a:fillRect/>
          </a:stretch>
        </p:blipFill>
        <p:spPr bwMode="auto">
          <a:xfrm>
            <a:off x="250825" y="1268413"/>
            <a:ext cx="864235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251520" y="332656"/>
            <a:ext cx="8640960" cy="83099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48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8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8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kumimoji="0" lang="zh-TW" altLang="en-US" sz="4800" b="1" dirty="0">
                <a:solidFill>
                  <a:schemeClr val="bg1"/>
                </a:solidFill>
                <a:latin typeface="微軟正黑體" pitchFamily="34" charset="-120"/>
              </a:rPr>
              <a:t>學校輔導工作內涵</a:t>
            </a:r>
            <a:endParaRPr kumimoji="0" lang="en-US" altLang="zh-TW" sz="4800" b="1" dirty="0">
              <a:solidFill>
                <a:schemeClr val="bg1"/>
              </a:solidFill>
              <a:latin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859390" cy="114300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國民小學學校輔導工作參考手冊</a:t>
            </a:r>
            <a:r>
              <a:rPr lang="en-US" altLang="zh-TW" b="1" dirty="0" smtClean="0">
                <a:solidFill>
                  <a:srgbClr val="C00000"/>
                </a:solidFill>
              </a:rPr>
              <a:t>1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484784"/>
            <a:ext cx="7499350" cy="4800600"/>
          </a:xfrm>
        </p:spPr>
        <p:txBody>
          <a:bodyPr/>
          <a:lstStyle/>
          <a:p>
            <a:r>
              <a:rPr lang="zh-TW" altLang="zh-TW" b="1" dirty="0" smtClean="0"/>
              <a:t>第一章　緒論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開啟國小輔導工作的新紀元</a:t>
            </a:r>
          </a:p>
          <a:p>
            <a:pPr lvl="1"/>
            <a:r>
              <a:rPr lang="zh-TW" altLang="zh-TW" dirty="0" smtClean="0"/>
              <a:t>第二節　</a:t>
            </a:r>
            <a:r>
              <a:rPr lang="en-US" altLang="zh-TW" dirty="0" smtClean="0"/>
              <a:t>WISER</a:t>
            </a:r>
            <a:r>
              <a:rPr lang="zh-TW" altLang="zh-TW" dirty="0" smtClean="0"/>
              <a:t>模式之學校三級輔導工作架構</a:t>
            </a:r>
          </a:p>
          <a:p>
            <a:r>
              <a:rPr lang="zh-TW" altLang="zh-TW" b="1" dirty="0" smtClean="0"/>
              <a:t>第二章　學校輔導行政組織與人力資源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學校輔導行政組織</a:t>
            </a:r>
          </a:p>
          <a:p>
            <a:pPr lvl="1"/>
            <a:r>
              <a:rPr lang="zh-TW" altLang="zh-TW" dirty="0" smtClean="0"/>
              <a:t>第二節　輔導室（處）人力資源</a:t>
            </a:r>
          </a:p>
          <a:p>
            <a:pPr lvl="1"/>
            <a:r>
              <a:rPr lang="zh-TW" altLang="zh-TW" dirty="0" smtClean="0"/>
              <a:t>第三節　專任專業輔導人員</a:t>
            </a:r>
            <a:endParaRPr lang="zh-TW" altLang="zh-TW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9390" cy="114300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國民小學學校輔導工作參考手冊</a:t>
            </a:r>
            <a:r>
              <a:rPr lang="en-US" altLang="zh-TW" b="1" dirty="0" smtClean="0">
                <a:solidFill>
                  <a:srgbClr val="C00000"/>
                </a:solidFill>
              </a:rPr>
              <a:t>2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412776"/>
            <a:ext cx="8075414" cy="4800600"/>
          </a:xfrm>
        </p:spPr>
        <p:txBody>
          <a:bodyPr/>
          <a:lstStyle/>
          <a:p>
            <a:r>
              <a:rPr lang="zh-TW" altLang="zh-TW" b="1" dirty="0" smtClean="0"/>
              <a:t>第三章　輔導教師的工作內涵與專業發展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專兼任輔導教師的工作內涵</a:t>
            </a:r>
          </a:p>
          <a:p>
            <a:pPr lvl="1"/>
            <a:r>
              <a:rPr lang="zh-TW" altLang="zh-TW" dirty="0" smtClean="0"/>
              <a:t>第二節　輔導教師的角色宣導</a:t>
            </a:r>
          </a:p>
          <a:p>
            <a:pPr lvl="1"/>
            <a:r>
              <a:rPr lang="zh-TW" altLang="zh-TW" dirty="0" smtClean="0"/>
              <a:t>第三節　輔導教師的研究進修與自我照顧</a:t>
            </a:r>
          </a:p>
          <a:p>
            <a:r>
              <a:rPr lang="zh-TW" altLang="zh-TW" b="1" dirty="0" smtClean="0"/>
              <a:t>第四章　空間配置與媒材設備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國小輔導室（處）的設備基準</a:t>
            </a:r>
          </a:p>
          <a:p>
            <a:pPr lvl="1"/>
            <a:r>
              <a:rPr lang="zh-TW" altLang="zh-TW" dirty="0" smtClean="0"/>
              <a:t>第二節　國小輔導室（處）的規劃原則</a:t>
            </a:r>
          </a:p>
          <a:p>
            <a:pPr lvl="1"/>
            <a:r>
              <a:rPr lang="zh-TW" altLang="zh-TW" dirty="0" smtClean="0"/>
              <a:t>第三節　國小輔導室（處）理想的設備標準</a:t>
            </a:r>
          </a:p>
          <a:p>
            <a:pPr lvl="1"/>
            <a:r>
              <a:rPr lang="zh-TW" altLang="zh-TW" dirty="0" smtClean="0"/>
              <a:t>第四節　國小輔導室（處）場地</a:t>
            </a:r>
            <a:r>
              <a:rPr lang="en-US" altLang="zh-TW" dirty="0" smtClean="0"/>
              <a:t>/</a:t>
            </a:r>
            <a:r>
              <a:rPr lang="zh-TW" altLang="zh-TW" dirty="0" smtClean="0"/>
              <a:t>設備之使用規則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394898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國民小學學校輔導工作參考手冊</a:t>
            </a:r>
            <a:r>
              <a:rPr lang="en-US" altLang="zh-TW" b="1" dirty="0" smtClean="0">
                <a:solidFill>
                  <a:srgbClr val="C00000"/>
                </a:solidFill>
              </a:rPr>
              <a:t>3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447800"/>
            <a:ext cx="8250882" cy="4800600"/>
          </a:xfrm>
        </p:spPr>
        <p:txBody>
          <a:bodyPr/>
          <a:lstStyle/>
          <a:p>
            <a:r>
              <a:rPr lang="zh-TW" altLang="zh-TW" b="1" dirty="0" smtClean="0"/>
              <a:t>第五章　國小初級發展性輔導工作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初級發展性輔導工作之重要概念</a:t>
            </a:r>
          </a:p>
          <a:p>
            <a:pPr lvl="1"/>
            <a:r>
              <a:rPr lang="zh-TW" altLang="zh-TW" dirty="0" smtClean="0"/>
              <a:t>第二節　全校層級的初級發展性輔導工作</a:t>
            </a:r>
          </a:p>
          <a:p>
            <a:pPr lvl="1"/>
            <a:r>
              <a:rPr lang="zh-TW" altLang="zh-TW" dirty="0" smtClean="0"/>
              <a:t>第三節　班級層級的發展性輔導工作</a:t>
            </a:r>
          </a:p>
          <a:p>
            <a:pPr lvl="1"/>
            <a:r>
              <a:rPr lang="zh-TW" altLang="zh-TW" dirty="0" smtClean="0"/>
              <a:t>第四節　支援層級的發展性輔導工作</a:t>
            </a:r>
          </a:p>
          <a:p>
            <a:pPr lvl="1"/>
            <a:r>
              <a:rPr lang="zh-TW" altLang="zh-TW" dirty="0" smtClean="0"/>
              <a:t>第五節　各級人員在初級發展性輔導的工作內涵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250882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國民小學學校輔導工作參考手冊</a:t>
            </a:r>
            <a:r>
              <a:rPr lang="en-US" altLang="zh-TW" b="1" dirty="0" smtClean="0">
                <a:solidFill>
                  <a:srgbClr val="C00000"/>
                </a:solidFill>
              </a:rPr>
              <a:t>4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412776"/>
            <a:ext cx="7848872" cy="4800600"/>
          </a:xfrm>
        </p:spPr>
        <p:txBody>
          <a:bodyPr/>
          <a:lstStyle/>
          <a:p>
            <a:r>
              <a:rPr lang="zh-TW" altLang="zh-TW" b="1" dirty="0" smtClean="0"/>
              <a:t>第六章　</a:t>
            </a:r>
            <a:r>
              <a:rPr lang="zh-TW" altLang="en-US" b="1" dirty="0" smtClean="0"/>
              <a:t>國小</a:t>
            </a:r>
            <a:r>
              <a:rPr lang="zh-TW" altLang="zh-TW" b="1" dirty="0" smtClean="0"/>
              <a:t>二級介入性輔導工作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二級介入性輔導之重要概念（</a:t>
            </a:r>
            <a:r>
              <a:rPr lang="en-US" altLang="zh-TW" dirty="0" smtClean="0"/>
              <a:t>ISE</a:t>
            </a:r>
            <a:r>
              <a:rPr lang="zh-TW" altLang="zh-TW" dirty="0" smtClean="0"/>
              <a:t>）</a:t>
            </a:r>
          </a:p>
          <a:p>
            <a:pPr lvl="1"/>
            <a:r>
              <a:rPr lang="zh-TW" altLang="zh-TW" dirty="0" smtClean="0"/>
              <a:t>第二節　個別諮商與輔導</a:t>
            </a:r>
          </a:p>
          <a:p>
            <a:pPr lvl="1"/>
            <a:r>
              <a:rPr lang="zh-TW" altLang="zh-TW" dirty="0" smtClean="0"/>
              <a:t>第三節　小團體輔導</a:t>
            </a:r>
          </a:p>
          <a:p>
            <a:pPr lvl="1"/>
            <a:r>
              <a:rPr lang="zh-TW" altLang="zh-TW" dirty="0" smtClean="0"/>
              <a:t>第四節　心理測驗</a:t>
            </a:r>
          </a:p>
          <a:p>
            <a:pPr lvl="1"/>
            <a:r>
              <a:rPr lang="zh-TW" altLang="zh-TW" dirty="0" smtClean="0"/>
              <a:t>第五節　與受輔學生重要他人合作</a:t>
            </a:r>
          </a:p>
          <a:p>
            <a:pPr lvl="1"/>
            <a:r>
              <a:rPr lang="zh-TW" altLang="zh-TW" dirty="0" smtClean="0"/>
              <a:t>第六節　撰寫輔導記錄</a:t>
            </a:r>
            <a:endParaRPr lang="en-US" altLang="zh-TW" dirty="0" smtClean="0"/>
          </a:p>
          <a:p>
            <a:endParaRPr lang="zh-TW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250882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國民小學學校輔導工作參考手冊</a:t>
            </a:r>
            <a:r>
              <a:rPr lang="en-US" altLang="zh-TW" b="1" dirty="0" smtClean="0">
                <a:solidFill>
                  <a:srgbClr val="C00000"/>
                </a:solidFill>
              </a:rPr>
              <a:t>5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556792"/>
            <a:ext cx="7848872" cy="4800600"/>
          </a:xfrm>
        </p:spPr>
        <p:txBody>
          <a:bodyPr/>
          <a:lstStyle/>
          <a:p>
            <a:r>
              <a:rPr lang="zh-TW" altLang="zh-TW" b="1" dirty="0" smtClean="0"/>
              <a:t>第六章　</a:t>
            </a:r>
            <a:r>
              <a:rPr lang="zh-TW" altLang="en-US" b="1" dirty="0" smtClean="0"/>
              <a:t>國小</a:t>
            </a:r>
            <a:r>
              <a:rPr lang="zh-TW" altLang="zh-TW" b="1" dirty="0" smtClean="0"/>
              <a:t>二級介入性輔導工作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第七節　召開個案會議</a:t>
            </a:r>
          </a:p>
          <a:p>
            <a:pPr lvl="1"/>
            <a:r>
              <a:rPr lang="zh-TW" altLang="zh-TW" dirty="0" smtClean="0"/>
              <a:t>第八節　輔導與特教合作模式</a:t>
            </a:r>
          </a:p>
          <a:p>
            <a:pPr lvl="1"/>
            <a:r>
              <a:rPr lang="zh-TW" altLang="zh-TW" dirty="0" smtClean="0"/>
              <a:t>第九節　專業倫理</a:t>
            </a:r>
          </a:p>
          <a:p>
            <a:pPr lvl="1"/>
            <a:r>
              <a:rPr lang="zh-TW" altLang="zh-TW" dirty="0" smtClean="0"/>
              <a:t>第十節　輔導成效評估</a:t>
            </a:r>
          </a:p>
          <a:p>
            <a:pPr lvl="1"/>
            <a:r>
              <a:rPr lang="zh-TW" altLang="zh-TW" dirty="0" smtClean="0"/>
              <a:t>第十一節　受輔學生轉介與外部資源運用</a:t>
            </a:r>
          </a:p>
          <a:p>
            <a:endParaRPr lang="zh-TW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394898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國民小學學校輔導工作參考手冊</a:t>
            </a:r>
            <a:r>
              <a:rPr lang="en-US" altLang="zh-TW" b="1" dirty="0" smtClean="0">
                <a:solidFill>
                  <a:srgbClr val="C00000"/>
                </a:solidFill>
              </a:rPr>
              <a:t>6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628800"/>
            <a:ext cx="8250882" cy="4619600"/>
          </a:xfrm>
        </p:spPr>
        <p:txBody>
          <a:bodyPr/>
          <a:lstStyle/>
          <a:p>
            <a:r>
              <a:rPr lang="zh-TW" altLang="zh-TW" b="1" dirty="0" smtClean="0"/>
              <a:t>第七章　國小三級處遇性輔導工作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三級處遇性輔導工作的重要概念</a:t>
            </a:r>
          </a:p>
          <a:p>
            <a:pPr lvl="1"/>
            <a:r>
              <a:rPr lang="zh-TW" altLang="zh-TW" dirty="0" smtClean="0"/>
              <a:t>第二節　學校輔導工作可運用之資源網絡</a:t>
            </a:r>
          </a:p>
          <a:p>
            <a:r>
              <a:rPr lang="zh-TW" altLang="zh-TW" b="1" dirty="0" smtClean="0"/>
              <a:t>第八章　常見校園個案輔導實務</a:t>
            </a:r>
            <a:endParaRPr lang="zh-TW" altLang="zh-TW" dirty="0" smtClean="0"/>
          </a:p>
          <a:p>
            <a:r>
              <a:rPr lang="zh-TW" altLang="zh-TW" b="1" dirty="0" smtClean="0"/>
              <a:t>第九章　校園霸凌之輔導機制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校園霸凌初級發展性輔導</a:t>
            </a:r>
          </a:p>
          <a:p>
            <a:pPr lvl="1"/>
            <a:r>
              <a:rPr lang="zh-TW" altLang="zh-TW" dirty="0" smtClean="0"/>
              <a:t>第二節　校園霸凌之二級介入性輔導</a:t>
            </a:r>
          </a:p>
          <a:p>
            <a:pPr lvl="1"/>
            <a:r>
              <a:rPr lang="zh-TW" altLang="zh-TW" dirty="0" smtClean="0"/>
              <a:t>第三節　校園霸凌之三級處遇性輔導</a:t>
            </a:r>
            <a:endParaRPr lang="zh-TW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394898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國民小學學校輔導工作參考手冊</a:t>
            </a:r>
            <a:r>
              <a:rPr lang="en-US" altLang="zh-TW" b="1" dirty="0" smtClean="0">
                <a:solidFill>
                  <a:srgbClr val="C00000"/>
                </a:solidFill>
              </a:rPr>
              <a:t>7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1447800"/>
            <a:ext cx="8178874" cy="4800600"/>
          </a:xfrm>
        </p:spPr>
        <p:txBody>
          <a:bodyPr/>
          <a:lstStyle/>
          <a:p>
            <a:r>
              <a:rPr lang="zh-TW" altLang="zh-TW" b="1" dirty="0" smtClean="0"/>
              <a:t>第十章　危機處遇之輔導機制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校園危機處遇的初級發展性輔導</a:t>
            </a:r>
          </a:p>
          <a:p>
            <a:pPr lvl="1"/>
            <a:r>
              <a:rPr lang="zh-TW" altLang="zh-TW" dirty="0" smtClean="0"/>
              <a:t>第二節　校園危機處遇的二級介入性輔導</a:t>
            </a:r>
          </a:p>
          <a:p>
            <a:pPr lvl="1"/>
            <a:r>
              <a:rPr lang="zh-TW" altLang="zh-TW" dirty="0" smtClean="0"/>
              <a:t>第三節　校園危機處遇的三級處遇性輔導</a:t>
            </a:r>
          </a:p>
          <a:p>
            <a:pPr lvl="1"/>
            <a:r>
              <a:rPr lang="zh-TW" altLang="zh-TW" dirty="0" smtClean="0"/>
              <a:t>第四節　校園危機處遇計畫與輔導</a:t>
            </a:r>
          </a:p>
          <a:p>
            <a:r>
              <a:rPr lang="zh-TW" altLang="zh-TW" b="1" dirty="0" smtClean="0"/>
              <a:t>第十一章　轉銜服務與輔導措施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第一節　轉銜輔導的重要性與任務</a:t>
            </a:r>
          </a:p>
          <a:p>
            <a:pPr lvl="1"/>
            <a:r>
              <a:rPr lang="zh-TW" altLang="zh-TW" dirty="0" smtClean="0"/>
              <a:t>第二節　輔導資料的轉移</a:t>
            </a:r>
          </a:p>
          <a:p>
            <a:pPr lvl="1"/>
            <a:r>
              <a:rPr lang="zh-TW" altLang="zh-TW" dirty="0" smtClean="0"/>
              <a:t>第三節　轉銜會議的召開及追蹤輔導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466906" cy="1143000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手冊使用原則</a:t>
            </a:r>
            <a:r>
              <a:rPr lang="en-US" altLang="zh-TW" b="1" dirty="0" smtClean="0">
                <a:solidFill>
                  <a:srgbClr val="C00000"/>
                </a:solidFill>
              </a:rPr>
              <a:t>1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412776"/>
            <a:ext cx="7200800" cy="4800600"/>
          </a:xfrm>
        </p:spPr>
        <p:txBody>
          <a:bodyPr/>
          <a:lstStyle/>
          <a:p>
            <a:r>
              <a:rPr lang="zh-TW" altLang="zh-TW" dirty="0" smtClean="0"/>
              <a:t>本手冊編寫初衷在於提供實務人員參考使用，而非制定依標準的法定的規範，因此，未來執行時，仍宜以各縣市對國</a:t>
            </a:r>
            <a:r>
              <a:rPr lang="zh-TW" altLang="en-US" dirty="0" smtClean="0"/>
              <a:t>小</a:t>
            </a:r>
            <a:r>
              <a:rPr lang="zh-TW" altLang="zh-TW" dirty="0" smtClean="0"/>
              <a:t>輔導工作的規範為主要依據，</a:t>
            </a:r>
            <a:r>
              <a:rPr lang="zh-TW" altLang="zh-TW" u="sng" dirty="0" smtClean="0"/>
              <a:t>本手冊僅提供參考之用</a:t>
            </a:r>
            <a:r>
              <a:rPr lang="zh-TW" altLang="zh-TW" dirty="0" smtClean="0"/>
              <a:t>。</a:t>
            </a:r>
            <a:endParaRPr lang="zh-TW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手冊使用原則</a:t>
            </a:r>
            <a:r>
              <a:rPr lang="en-US" altLang="zh-TW" b="1" dirty="0" smtClean="0">
                <a:solidFill>
                  <a:srgbClr val="C00000"/>
                </a:solidFill>
              </a:rPr>
              <a:t>2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1412776"/>
            <a:ext cx="6984776" cy="4800600"/>
          </a:xfrm>
        </p:spPr>
        <p:txBody>
          <a:bodyPr/>
          <a:lstStyle/>
          <a:p>
            <a:r>
              <a:rPr lang="zh-TW" altLang="zh-TW" dirty="0" smtClean="0"/>
              <a:t>目前輔導實務的分工與合作仍在磨合階段，本手冊仍有相當大的修改與補充空間，須累積更多經驗使其更加完善。</a:t>
            </a:r>
            <a:endParaRPr lang="en-US" altLang="zh-TW" dirty="0" smtClean="0"/>
          </a:p>
          <a:p>
            <a:r>
              <a:rPr lang="zh-TW" altLang="zh-TW" dirty="0" smtClean="0"/>
              <a:t>本參考手冊扮演一個拋磚引玉的起點角色，藉由提供一個運作雛形，</a:t>
            </a:r>
            <a:r>
              <a:rPr lang="zh-TW" altLang="zh-TW" u="sng" dirty="0" smtClean="0"/>
              <a:t>期待後續由各位輔導伙伴接棒努力，發展出更符合縣市與校本特色的輔導工作「武功秘笈」</a:t>
            </a:r>
            <a:r>
              <a:rPr lang="zh-TW" altLang="zh-TW" dirty="0" smtClean="0"/>
              <a:t>。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450" y="549275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zh-TW" altLang="en-US" sz="6000" b="1" dirty="0" smtClean="0">
                <a:solidFill>
                  <a:srgbClr val="C00000"/>
                </a:solidFill>
              </a:rPr>
              <a:t>諮商輔導的本質是</a:t>
            </a:r>
            <a:endParaRPr lang="zh-TW" altLang="en-US" sz="6000" dirty="0">
              <a:solidFill>
                <a:srgbClr val="C00000"/>
              </a:solidFill>
            </a:endParaRPr>
          </a:p>
        </p:txBody>
      </p:sp>
      <p:sp>
        <p:nvSpPr>
          <p:cNvPr id="30723" name="內容版面配置區 2"/>
          <p:cNvSpPr>
            <a:spLocks noGrp="1"/>
          </p:cNvSpPr>
          <p:nvPr>
            <p:ph idx="1"/>
          </p:nvPr>
        </p:nvSpPr>
        <p:spPr>
          <a:xfrm>
            <a:off x="1259632" y="2060848"/>
            <a:ext cx="5544616" cy="3657600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000000"/>
                </a:solidFill>
              </a:rPr>
              <a:t>聆聽</a:t>
            </a:r>
            <a:endParaRPr lang="en-US" altLang="zh-TW" b="1" dirty="0" smtClean="0">
              <a:solidFill>
                <a:srgbClr val="000000"/>
              </a:solidFill>
            </a:endParaRPr>
          </a:p>
          <a:p>
            <a:r>
              <a:rPr lang="zh-TW" altLang="en-US" b="1" dirty="0" smtClean="0">
                <a:solidFill>
                  <a:srgbClr val="000000"/>
                </a:solidFill>
              </a:rPr>
              <a:t>建立關係</a:t>
            </a:r>
            <a:endParaRPr lang="en-US" altLang="zh-TW" b="1" dirty="0" smtClean="0">
              <a:solidFill>
                <a:srgbClr val="000000"/>
              </a:solidFill>
            </a:endParaRPr>
          </a:p>
          <a:p>
            <a:r>
              <a:rPr lang="zh-TW" altLang="en-US" b="1" dirty="0" smtClean="0">
                <a:solidFill>
                  <a:srgbClr val="000000"/>
                </a:solidFill>
              </a:rPr>
              <a:t>瞭解問題核心</a:t>
            </a:r>
            <a:endParaRPr lang="en-US" altLang="zh-TW" b="1" dirty="0" smtClean="0">
              <a:solidFill>
                <a:srgbClr val="000000"/>
              </a:solidFill>
            </a:endParaRPr>
          </a:p>
          <a:p>
            <a:r>
              <a:rPr lang="zh-TW" altLang="en-US" b="1" dirty="0" smtClean="0">
                <a:solidFill>
                  <a:srgbClr val="000000"/>
                </a:solidFill>
              </a:rPr>
              <a:t>解決問題</a:t>
            </a:r>
            <a:endParaRPr lang="en-US" altLang="zh-TW" b="1" dirty="0" smtClean="0">
              <a:solidFill>
                <a:srgbClr val="000000"/>
              </a:solidFill>
            </a:endParaRPr>
          </a:p>
          <a:p>
            <a:r>
              <a:rPr lang="zh-TW" altLang="en-US" b="1" dirty="0" smtClean="0">
                <a:solidFill>
                  <a:srgbClr val="000000"/>
                </a:solidFill>
              </a:rPr>
              <a:t>預防問題</a:t>
            </a:r>
            <a:endParaRPr lang="en-US" altLang="zh-TW" b="1" dirty="0" smtClean="0">
              <a:solidFill>
                <a:srgbClr val="000000"/>
              </a:solidFill>
            </a:endParaRPr>
          </a:p>
          <a:p>
            <a:r>
              <a:rPr lang="en-US" altLang="zh-TW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dirty="0" smtClean="0">
                <a:ln w="12700">
                  <a:solidFill>
                    <a:srgbClr val="110603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學校三級輔導構念，正是這樣理念的實踐！</a:t>
            </a:r>
            <a:endParaRPr lang="en-US" altLang="zh-TW" dirty="0" smtClean="0">
              <a:solidFill>
                <a:srgbClr val="000000"/>
              </a:solidFill>
            </a:endParaRPr>
          </a:p>
        </p:txBody>
      </p:sp>
      <p:pic>
        <p:nvPicPr>
          <p:cNvPr id="30724" name="Picture 4" descr="http://i279.photobucket.com/albums/kk136/ultramanyh/Emotion_Onion_roodo/6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988840"/>
            <a:ext cx="2305050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916113"/>
            <a:ext cx="8763000" cy="3241675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900" b="1" dirty="0" smtClean="0"/>
              <a:t>有效能的學校輔導工作，</a:t>
            </a:r>
            <a:r>
              <a:rPr lang="en-US" altLang="zh-TW" sz="4900" b="1" dirty="0" smtClean="0"/>
              <a:t/>
            </a:r>
            <a:br>
              <a:rPr lang="en-US" altLang="zh-TW" sz="4900" b="1" dirty="0" smtClean="0"/>
            </a:br>
            <a:r>
              <a:rPr lang="zh-TW" altLang="en-US" sz="5300" b="1" dirty="0" smtClean="0"/>
              <a:t>一定要把力氣用在刀口上！</a:t>
            </a:r>
            <a:r>
              <a:rPr lang="en-US" altLang="zh-TW" sz="5300" dirty="0" smtClean="0"/>
              <a:t/>
            </a:r>
            <a:br>
              <a:rPr lang="en-US" altLang="zh-TW" sz="5300" dirty="0" smtClean="0"/>
            </a:br>
            <a:r>
              <a:rPr lang="en-US" altLang="zh-TW" sz="4800" b="1" dirty="0" smtClean="0">
                <a:solidFill>
                  <a:srgbClr val="C00000"/>
                </a:solidFill>
              </a:rPr>
              <a:t> </a:t>
            </a:r>
            <a:r>
              <a:rPr lang="en-US" altLang="zh-TW" sz="4800" b="1" i="1" dirty="0" smtClean="0">
                <a:solidFill>
                  <a:srgbClr val="C00000"/>
                </a:solidFill>
              </a:rPr>
              <a:t>Working Smart, </a:t>
            </a:r>
            <a:br>
              <a:rPr lang="en-US" altLang="zh-TW" sz="4800" b="1" i="1" dirty="0" smtClean="0">
                <a:solidFill>
                  <a:srgbClr val="C00000"/>
                </a:solidFill>
              </a:rPr>
            </a:br>
            <a:r>
              <a:rPr lang="en-US" altLang="zh-TW" sz="4800" b="1" i="1" dirty="0" smtClean="0">
                <a:solidFill>
                  <a:srgbClr val="C00000"/>
                </a:solidFill>
              </a:rPr>
              <a:t>Not Working Hard!</a:t>
            </a:r>
            <a:endParaRPr lang="zh-TW" altLang="en-US" sz="4800" i="1" dirty="0"/>
          </a:p>
        </p:txBody>
      </p:sp>
      <p:pic>
        <p:nvPicPr>
          <p:cNvPr id="4" name="Picture 2" descr="鬼點子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509120"/>
            <a:ext cx="1412354" cy="14843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11961</TotalTime>
  <Words>1355</Words>
  <Application>Microsoft Office PowerPoint</Application>
  <PresentationFormat>如螢幕大小 (4:3)</PresentationFormat>
  <Paragraphs>143</Paragraphs>
  <Slides>23</Slides>
  <Notes>3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5" baseType="lpstr">
      <vt:lpstr>夏至</vt:lpstr>
      <vt:lpstr>Microsoft Excel 97-2003 工作表</vt:lpstr>
      <vt:lpstr>WISER模式的建立與內涵說明 （含手冊使用說明） </vt:lpstr>
      <vt:lpstr>PowerPoint 簡報</vt:lpstr>
      <vt:lpstr>WISER三級學校輔導工作架構(1)</vt:lpstr>
      <vt:lpstr>WISER三級學校輔導工作架構(2)</vt:lpstr>
      <vt:lpstr>華人合作的秘訣</vt:lpstr>
      <vt:lpstr>WISER三級學校輔導工作架構(3)</vt:lpstr>
      <vt:lpstr>2012年雙師合作DEM小團體輔導方案實驗：四種情緒策略的進步情形</vt:lpstr>
      <vt:lpstr>2012年雙師合作DEM小團體輔導方案實驗：問題解決態度的進步情形（續）</vt:lpstr>
      <vt:lpstr>2012年雙師合作DEM小團體輔導方案實驗：學校適應的進步情形（續）</vt:lpstr>
      <vt:lpstr>WISER三級學校輔導工作架構(4)</vt:lpstr>
      <vt:lpstr>PowerPoint 簡報</vt:lpstr>
      <vt:lpstr>PowerPoint 簡報</vt:lpstr>
      <vt:lpstr>國民小學學校輔導工作參考手冊1</vt:lpstr>
      <vt:lpstr>國民小學學校輔導工作參考手冊2</vt:lpstr>
      <vt:lpstr>國民小學學校輔導工作參考手冊3</vt:lpstr>
      <vt:lpstr>國民小學學校輔導工作參考手冊4</vt:lpstr>
      <vt:lpstr>國民小學學校輔導工作參考手冊5</vt:lpstr>
      <vt:lpstr>國民小學學校輔導工作參考手冊6</vt:lpstr>
      <vt:lpstr>國民小學學校輔導工作參考手冊7</vt:lpstr>
      <vt:lpstr>手冊使用原則1</vt:lpstr>
      <vt:lpstr>手冊使用原則2</vt:lpstr>
      <vt:lpstr>諮商輔導的本質是</vt:lpstr>
      <vt:lpstr>有效能的學校輔導工作， 一定要把力氣用在刀口上！  Working Smart,  Not Working Hard!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團體諮商理論與技術</dc:title>
  <dc:creator>LiFei</dc:creator>
  <cp:lastModifiedBy>hlps</cp:lastModifiedBy>
  <cp:revision>1136</cp:revision>
  <dcterms:created xsi:type="dcterms:W3CDTF">2010-09-16T00:19:28Z</dcterms:created>
  <dcterms:modified xsi:type="dcterms:W3CDTF">2013-10-09T01:13:17Z</dcterms:modified>
</cp:coreProperties>
</file>